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1" r:id="rId1"/>
  </p:sldMasterIdLst>
  <p:notesMasterIdLst>
    <p:notesMasterId r:id="rId6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Lst>
  <p:sldSz cx="9144000" cy="5143500" type="screen16x9"/>
  <p:notesSz cx="6858000" cy="9144000"/>
  <p:embeddedFontLst>
    <p:embeddedFont>
      <p:font typeface="Nanum Gothic" panose="020B0600000101010101" charset="-127"/>
      <p:regular r:id="rId68"/>
      <p:bold r:id="rId69"/>
    </p:embeddedFont>
    <p:embeddedFont>
      <p:font typeface="Roboto" panose="02000000000000000000" pitchFamily="2" charset="0"/>
      <p:regular r:id="rId70"/>
      <p:bold r:id="rId71"/>
      <p:italic r:id="rId72"/>
      <p:boldItalic r:id="rId73"/>
    </p:embeddedFont>
    <p:embeddedFont>
      <p:font typeface="Roboto Light" panose="02000000000000000000" pitchFamily="2" charset="0"/>
      <p:regular r:id="rId74"/>
      <p:bold r:id="rId75"/>
      <p:italic r:id="rId76"/>
      <p:boldItalic r:id="rId77"/>
    </p:embeddedFont>
    <p:embeddedFont>
      <p:font typeface="Trebuchet MS" panose="020B0603020202020204" pitchFamily="34" charset="0"/>
      <p:regular r:id="rId78"/>
      <p:bold r:id="rId79"/>
      <p:italic r:id="rId80"/>
      <p:boldItalic r:id="rId8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33F5458-3172-4788-ABA8-E028C7263CF9}">
  <a:tblStyle styleId="{B33F5458-3172-4788-ABA8-E028C7263CF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5090" autoAdjust="0"/>
  </p:normalViewPr>
  <p:slideViewPr>
    <p:cSldViewPr snapToGrid="0">
      <p:cViewPr varScale="1">
        <p:scale>
          <a:sx n="106" d="100"/>
          <a:sy n="106" d="100"/>
        </p:scale>
        <p:origin x="706"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font" Target="fonts/font1.fntdata"/><Relationship Id="rId84"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7.fntdata"/><Relationship Id="rId79" Type="http://schemas.openxmlformats.org/officeDocument/2006/relationships/font" Target="fonts/font12.fntdata"/><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font" Target="fonts/font2.fntdata"/><Relationship Id="rId77" Type="http://schemas.openxmlformats.org/officeDocument/2006/relationships/font" Target="fonts/font10.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5.fntdata"/><Relationship Id="rId80" Type="http://schemas.openxmlformats.org/officeDocument/2006/relationships/font" Target="fonts/font13.fntdata"/><Relationship Id="rId85"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3.fntdata"/><Relationship Id="rId75" Type="http://schemas.openxmlformats.org/officeDocument/2006/relationships/font" Target="fonts/font8.fntdata"/><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font" Target="fonts/font6.fntdata"/><Relationship Id="rId78" Type="http://schemas.openxmlformats.org/officeDocument/2006/relationships/font" Target="fonts/font11.fntdata"/><Relationship Id="rId81" Type="http://schemas.openxmlformats.org/officeDocument/2006/relationships/font" Target="fonts/font14.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9.fntdata"/><Relationship Id="rId7" Type="http://schemas.openxmlformats.org/officeDocument/2006/relationships/slide" Target="slides/slide6.xml"/><Relationship Id="rId71" Type="http://schemas.openxmlformats.org/officeDocument/2006/relationships/font" Target="fonts/font4.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1318e4465e0_1_3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1318e4465e0_1_3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000"/>
              </a:spcBef>
              <a:spcAft>
                <a:spcPts val="0"/>
              </a:spcAft>
              <a:buClr>
                <a:schemeClr val="dk1"/>
              </a:buClr>
              <a:buSzPts val="1100"/>
              <a:buFont typeface="Arial"/>
              <a:buNone/>
            </a:pPr>
            <a:r>
              <a:rPr lang="ko" sz="1200">
                <a:solidFill>
                  <a:srgbClr val="333333"/>
                </a:solidFill>
              </a:rPr>
              <a:t>애자일소다 강화학습 1조 오강자 팀의 발표를 시작하겠습니다. 저는 팀장 신휘정입니다. 반갑습니다.</a:t>
            </a:r>
            <a:endParaRPr sz="1200">
              <a:solidFill>
                <a:srgbClr val="333333"/>
              </a:solidFill>
            </a:endParaRPr>
          </a:p>
          <a:p>
            <a:pPr marL="0" lvl="0" indent="0" algn="l" rtl="0">
              <a:lnSpc>
                <a:spcPct val="115000"/>
              </a:lnSpc>
              <a:spcBef>
                <a:spcPts val="1000"/>
              </a:spcBef>
              <a:spcAft>
                <a:spcPts val="0"/>
              </a:spcAft>
              <a:buClr>
                <a:schemeClr val="dk1"/>
              </a:buClr>
              <a:buSzPts val="1100"/>
              <a:buFont typeface="Arial"/>
              <a:buNone/>
            </a:pPr>
            <a:endParaRPr sz="1400">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1318e4465e0_5_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1318e4465e0_5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endParaRPr>
              <a:solidFill>
                <a:schemeClr val="dk1"/>
              </a:solidFill>
              <a:latin typeface="Nanum Gothic"/>
              <a:ea typeface="Nanum Gothic"/>
              <a:cs typeface="Nanum Gothic"/>
              <a:sym typeface="Nanum Gothic"/>
            </a:endParaRPr>
          </a:p>
          <a:p>
            <a:pPr marL="0" lvl="0" indent="0" algn="l" rtl="0">
              <a:spcBef>
                <a:spcPts val="1200"/>
              </a:spcBef>
              <a:spcAft>
                <a:spcPts val="0"/>
              </a:spcAft>
              <a:buClr>
                <a:srgbClr val="000000"/>
              </a:buClr>
              <a:buSzPts val="1100"/>
              <a:buFont typeface="Arial"/>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131d239a861_9_2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 name="Google Shape;171;g131d239a861_9_2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dirty="0"/>
              <a:t>Q러닝의 예시입니다. 그리드 월드에 각각의 수렴된 Action 가치값이 적혀있습니다.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ko" dirty="0"/>
              <a:t>수렴된 Q테이블에서 가장 가치가 높은 Action들을 선택하는 것이 최적 정책이라는 것이 Q러닝의 포인트입니다. </a:t>
            </a: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1318e4465e0_5_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g1318e4465e0_5_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ko"/>
              <a:t>위에서 보신 예제들처럼 Q러닝은 특정한 하나의 목표를 향해 탐색이 기본적입니다,</a:t>
            </a:r>
            <a:endParaRPr/>
          </a:p>
          <a:p>
            <a:pPr marL="0" lvl="0" indent="0" algn="l" rtl="0">
              <a:spcBef>
                <a:spcPts val="0"/>
              </a:spcBef>
              <a:spcAft>
                <a:spcPts val="0"/>
              </a:spcAft>
              <a:buClr>
                <a:schemeClr val="dk1"/>
              </a:buClr>
              <a:buSzPts val="1100"/>
              <a:buFont typeface="Arial"/>
              <a:buNone/>
            </a:pPr>
            <a:r>
              <a:rPr lang="ko"/>
              <a:t>그런데 저희 프로젝트인 여러 목적지를 들렀다가 돌아오는 과제에 적용한다면 어떨까요?</a:t>
            </a:r>
            <a:endParaRPr/>
          </a:p>
          <a:p>
            <a:pPr marL="0" lvl="0" indent="0" algn="l" rtl="0">
              <a:spcBef>
                <a:spcPts val="0"/>
              </a:spcBef>
              <a:spcAft>
                <a:spcPts val="0"/>
              </a:spcAft>
              <a:buClr>
                <a:schemeClr val="dk1"/>
              </a:buClr>
              <a:buSzPts val="1100"/>
              <a:buFont typeface="Arial"/>
              <a:buNone/>
            </a:pPr>
            <a:r>
              <a:rPr lang="ko"/>
              <a:t>그림에서 보시는것처럼 D로향하는 행동가치와 G로 향하는 가치가 충돌할 수 있습니다.</a:t>
            </a:r>
            <a:endParaRPr/>
          </a:p>
          <a:p>
            <a:pPr marL="0" lvl="0" indent="0" algn="l" rtl="0">
              <a:spcBef>
                <a:spcPts val="0"/>
              </a:spcBef>
              <a:spcAft>
                <a:spcPts val="0"/>
              </a:spcAft>
              <a:buClr>
                <a:schemeClr val="dk1"/>
              </a:buClr>
              <a:buSzPts val="1100"/>
              <a:buFont typeface="Arial"/>
              <a:buNone/>
            </a:pPr>
            <a:r>
              <a:rPr lang="ko"/>
              <a:t>강자는 태어난지 얼마 안되어서 가치가 큰값을 따라만 이동하지, D가 먼저인지 G가 먼저일지 모르거든요</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1318e4465e0_5_1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1318e4465e0_5_1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ko"/>
              <a:t>고민에 빠진 우리는</a:t>
            </a:r>
            <a:endParaRPr/>
          </a:p>
          <a:p>
            <a:pPr marL="0" lvl="0" indent="0" algn="l" rtl="0">
              <a:spcBef>
                <a:spcPts val="0"/>
              </a:spcBef>
              <a:spcAft>
                <a:spcPts val="0"/>
              </a:spcAft>
              <a:buClr>
                <a:schemeClr val="dk1"/>
              </a:buClr>
              <a:buSzPts val="1100"/>
              <a:buFont typeface="Arial"/>
              <a:buNone/>
            </a:pPr>
            <a:r>
              <a:rPr lang="ko"/>
              <a:t>Q테이블은 어떤 지점에서 시작하든지 특정 하나의 위치로 수렴한다는 점을 기억하면서</a:t>
            </a:r>
            <a:endParaRPr/>
          </a:p>
          <a:p>
            <a:pPr marL="0" lvl="0" indent="0" algn="l" rtl="0">
              <a:spcBef>
                <a:spcPts val="0"/>
              </a:spcBef>
              <a:spcAft>
                <a:spcPts val="0"/>
              </a:spcAft>
              <a:buClr>
                <a:schemeClr val="dk1"/>
              </a:buClr>
              <a:buSzPts val="1100"/>
              <a:buFont typeface="Arial"/>
              <a:buNone/>
            </a:pPr>
            <a:r>
              <a:rPr lang="ko"/>
              <a:t>그렇다면 목표가 많은만큼 Q테이블을 여러개 만들면 어떨까 하는 아이디어를 내게 됩니다.</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1320cc63e23_34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 name="Google Shape;206;g1320cc63e23_34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ko"/>
              <a:t>각 A부터 Q까지 17개, 그리고 돌아가야할 최종 위치까지</a:t>
            </a:r>
            <a:endParaRPr/>
          </a:p>
          <a:p>
            <a:pPr marL="0" lvl="0" indent="0" algn="l" rtl="0">
              <a:spcBef>
                <a:spcPts val="0"/>
              </a:spcBef>
              <a:spcAft>
                <a:spcPts val="0"/>
              </a:spcAft>
              <a:buClr>
                <a:schemeClr val="dk1"/>
              </a:buClr>
              <a:buSzPts val="1100"/>
              <a:buFont typeface="Arial"/>
              <a:buNone/>
            </a:pPr>
            <a:r>
              <a:rPr lang="ko"/>
              <a:t>18개의 Q테이블을 수렴시켜서</a:t>
            </a:r>
            <a:endParaRPr/>
          </a:p>
          <a:p>
            <a:pPr marL="0" lvl="0" indent="0" algn="l" rtl="0">
              <a:spcBef>
                <a:spcPts val="0"/>
              </a:spcBef>
              <a:spcAft>
                <a:spcPts val="0"/>
              </a:spcAft>
              <a:buClr>
                <a:schemeClr val="dk1"/>
              </a:buClr>
              <a:buSzPts val="1100"/>
              <a:buFont typeface="Arial"/>
              <a:buNone/>
            </a:pPr>
            <a:r>
              <a:rPr lang="ko"/>
              <a:t>미리 준비해두자는 뜻으로 Pre Q러닝이라고 이름을 붙였습니다.</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1320cc63e23_1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1320cc63e23_1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ko">
                <a:solidFill>
                  <a:schemeClr val="dk1"/>
                </a:solidFill>
              </a:rPr>
              <a:t>앞서 말씀드린것처럼</a:t>
            </a:r>
            <a:endParaRPr>
              <a:solidFill>
                <a:schemeClr val="dk1"/>
              </a:solidFill>
            </a:endParaRPr>
          </a:p>
          <a:p>
            <a:pPr marL="0" lvl="0" indent="0" algn="l" rtl="0">
              <a:spcBef>
                <a:spcPts val="0"/>
              </a:spcBef>
              <a:spcAft>
                <a:spcPts val="0"/>
              </a:spcAft>
              <a:buClr>
                <a:schemeClr val="dk1"/>
              </a:buClr>
              <a:buSzPts val="1100"/>
              <a:buFont typeface="Arial"/>
              <a:buNone/>
            </a:pPr>
            <a:r>
              <a:rPr lang="ko">
                <a:solidFill>
                  <a:schemeClr val="dk1"/>
                </a:solidFill>
              </a:rPr>
              <a:t>강자는 직접 행동을 하면서 '시행착오' 를 통해</a:t>
            </a:r>
            <a:endParaRPr>
              <a:solidFill>
                <a:schemeClr val="dk1"/>
              </a:solidFill>
            </a:endParaRPr>
          </a:p>
          <a:p>
            <a:pPr marL="0" lvl="0" indent="0" algn="l" rtl="0">
              <a:spcBef>
                <a:spcPts val="0"/>
              </a:spcBef>
              <a:spcAft>
                <a:spcPts val="0"/>
              </a:spcAft>
              <a:buClr>
                <a:schemeClr val="dk1"/>
              </a:buClr>
              <a:buSzPts val="1100"/>
              <a:buFont typeface="Arial"/>
              <a:buNone/>
            </a:pPr>
            <a:r>
              <a:rPr lang="ko">
                <a:solidFill>
                  <a:schemeClr val="dk1"/>
                </a:solidFill>
              </a:rPr>
              <a:t>어떤 행동이 가장 가치가 높은지를 학습할 수 있습니다.</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ko">
                <a:solidFill>
                  <a:schemeClr val="dk1"/>
                </a:solidFill>
              </a:rPr>
              <a:t>때문에 모든 행동을 해보기 위한 과정 즉, 탐색을 위해</a:t>
            </a:r>
            <a:endParaRPr>
              <a:solidFill>
                <a:schemeClr val="dk1"/>
              </a:solidFill>
            </a:endParaRPr>
          </a:p>
          <a:p>
            <a:pPr marL="0" lvl="0" indent="0" algn="l" rtl="0">
              <a:spcBef>
                <a:spcPts val="0"/>
              </a:spcBef>
              <a:spcAft>
                <a:spcPts val="0"/>
              </a:spcAft>
              <a:buClr>
                <a:schemeClr val="dk1"/>
              </a:buClr>
              <a:buSzPts val="1100"/>
              <a:buFont typeface="Arial"/>
              <a:buNone/>
            </a:pPr>
            <a:r>
              <a:rPr lang="ko">
                <a:solidFill>
                  <a:schemeClr val="dk1"/>
                </a:solidFill>
              </a:rPr>
              <a:t>입실론 그리디라는 확률적으로 랜덤한 이동을 하는 정책을 사용합니다.</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ko">
                <a:solidFill>
                  <a:schemeClr val="dk1"/>
                </a:solidFill>
              </a:rPr>
              <a:t>초기에는 100%확률로 시작해, 탐색과정에서 정보들을 얻고,</a:t>
            </a:r>
            <a:endParaRPr>
              <a:solidFill>
                <a:schemeClr val="dk1"/>
              </a:solidFill>
            </a:endParaRPr>
          </a:p>
          <a:p>
            <a:pPr marL="0" lvl="0" indent="0" algn="l" rtl="0">
              <a:spcBef>
                <a:spcPts val="0"/>
              </a:spcBef>
              <a:spcAft>
                <a:spcPts val="0"/>
              </a:spcAft>
              <a:buClr>
                <a:schemeClr val="dk1"/>
              </a:buClr>
              <a:buSzPts val="1100"/>
              <a:buFont typeface="Arial"/>
              <a:buNone/>
            </a:pPr>
            <a:r>
              <a:rPr lang="ko">
                <a:solidFill>
                  <a:schemeClr val="dk1"/>
                </a:solidFill>
              </a:rPr>
              <a:t>이후 탐색확률은 점점 낮춰서 가진 정보를 활용하는 것이 입실론 그리디의 핵심이 됩니다. </a:t>
            </a:r>
            <a:endParaRPr>
              <a:solidFill>
                <a:schemeClr val="dk1"/>
              </a:solidFill>
            </a:endParaRPr>
          </a:p>
          <a:p>
            <a:pPr marL="0" lvl="0" indent="0" algn="l" rtl="0">
              <a:spcBef>
                <a:spcPts val="0"/>
              </a:spcBef>
              <a:spcAft>
                <a:spcPts val="0"/>
              </a:spcAft>
              <a:buNone/>
            </a:pPr>
            <a:endParaRPr>
              <a:solidFill>
                <a:schemeClr val="dk1"/>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1318e4465e0_5_2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1318e4465e0_5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ko">
                <a:solidFill>
                  <a:schemeClr val="dk1"/>
                </a:solidFill>
              </a:rPr>
              <a:t>그렇다면 한번 Q으로 수렴하는 테이블을 만든다고 생각해 봅시다.</a:t>
            </a:r>
            <a:endParaRPr>
              <a:solidFill>
                <a:schemeClr val="dk1"/>
              </a:solidFill>
            </a:endParaRPr>
          </a:p>
          <a:p>
            <a:pPr marL="0" lvl="0" indent="0" algn="l" rtl="0">
              <a:spcBef>
                <a:spcPts val="0"/>
              </a:spcBef>
              <a:spcAft>
                <a:spcPts val="0"/>
              </a:spcAft>
              <a:buClr>
                <a:schemeClr val="dk1"/>
              </a:buClr>
              <a:buSzPts val="1100"/>
              <a:buFont typeface="Arial"/>
              <a:buNone/>
            </a:pPr>
            <a:r>
              <a:rPr lang="ko">
                <a:solidFill>
                  <a:schemeClr val="dk1"/>
                </a:solidFill>
              </a:rPr>
              <a:t>시작위치에서 랜덤한 행동을 하면서 어떻게든 Q까지 수렴은</a:t>
            </a:r>
            <a:endParaRPr>
              <a:solidFill>
                <a:schemeClr val="dk1"/>
              </a:solidFill>
            </a:endParaRPr>
          </a:p>
          <a:p>
            <a:pPr marL="0" lvl="0" indent="0" algn="l" rtl="0">
              <a:spcBef>
                <a:spcPts val="0"/>
              </a:spcBef>
              <a:spcAft>
                <a:spcPts val="0"/>
              </a:spcAft>
              <a:buClr>
                <a:schemeClr val="dk1"/>
              </a:buClr>
              <a:buSzPts val="1100"/>
              <a:buFont typeface="Arial"/>
              <a:buNone/>
            </a:pPr>
            <a:r>
              <a:rPr lang="ko">
                <a:solidFill>
                  <a:schemeClr val="dk1"/>
                </a:solidFill>
              </a:rPr>
              <a:t>잘 될 것같습니다.</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ko">
                <a:solidFill>
                  <a:schemeClr val="dk1"/>
                </a:solidFill>
              </a:rPr>
              <a:t>그런데 E에서 출발해도 잘 수렴하게 될까요?</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ko"/>
              <a:t>랜덤한 확률에 의존해서 행동을 결정하는</a:t>
            </a:r>
            <a:endParaRPr/>
          </a:p>
          <a:p>
            <a:pPr marL="0" lvl="0" indent="0" algn="l" rtl="0">
              <a:spcBef>
                <a:spcPts val="0"/>
              </a:spcBef>
              <a:spcAft>
                <a:spcPts val="0"/>
              </a:spcAft>
              <a:buClr>
                <a:schemeClr val="dk1"/>
              </a:buClr>
              <a:buSzPts val="1100"/>
              <a:buFont typeface="Arial"/>
              <a:buNone/>
            </a:pPr>
            <a:r>
              <a:rPr lang="ko"/>
              <a:t>입실론 그리디는 구석구석 탐색에 실패할 가능성이</a:t>
            </a:r>
            <a:endParaRPr/>
          </a:p>
          <a:p>
            <a:pPr marL="0" lvl="0" indent="0" algn="l" rtl="0">
              <a:spcBef>
                <a:spcPts val="0"/>
              </a:spcBef>
              <a:spcAft>
                <a:spcPts val="0"/>
              </a:spcAft>
              <a:buClr>
                <a:schemeClr val="dk1"/>
              </a:buClr>
              <a:buSzPts val="1100"/>
              <a:buFont typeface="Arial"/>
              <a:buNone/>
            </a:pPr>
            <a:r>
              <a:rPr lang="ko"/>
              <a:t>높았고, 정확한 Q테이블을 얻기 어려웠습니다.</a:t>
            </a:r>
            <a:endParaRPr/>
          </a:p>
          <a:p>
            <a:pPr marL="0" lvl="0" indent="0" algn="l" rtl="0">
              <a:spcBef>
                <a:spcPts val="0"/>
              </a:spcBef>
              <a:spcAft>
                <a:spcPts val="0"/>
              </a:spcAft>
              <a:buClr>
                <a:schemeClr val="dk1"/>
              </a:buClr>
              <a:buSzPts val="1100"/>
              <a:buFont typeface="Arial"/>
              <a:buNone/>
            </a:pPr>
            <a:r>
              <a:rPr lang="ko"/>
              <a:t>보시다시피 시작점에서 E로 갈 확률은 칠천만분에 1에 해당하죠</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ko"/>
              <a:t>때문에 시작위치를 무작위로 하는 방식으로</a:t>
            </a:r>
            <a:endParaRPr/>
          </a:p>
          <a:p>
            <a:pPr marL="0" lvl="0" indent="0" algn="l" rtl="0">
              <a:spcBef>
                <a:spcPts val="0"/>
              </a:spcBef>
              <a:spcAft>
                <a:spcPts val="0"/>
              </a:spcAft>
              <a:buClr>
                <a:schemeClr val="dk1"/>
              </a:buClr>
              <a:buSzPts val="1100"/>
              <a:buFont typeface="Arial"/>
              <a:buNone/>
            </a:pPr>
            <a:r>
              <a:rPr lang="ko"/>
              <a:t>모든 상태에서 충분히 다양한 행동을 해보도록 하였고</a:t>
            </a:r>
            <a:endParaRPr/>
          </a:p>
          <a:p>
            <a:pPr marL="0" lvl="0" indent="0" algn="l" rtl="0">
              <a:spcBef>
                <a:spcPts val="0"/>
              </a:spcBef>
              <a:spcAft>
                <a:spcPts val="0"/>
              </a:spcAft>
              <a:buClr>
                <a:schemeClr val="dk1"/>
              </a:buClr>
              <a:buSzPts val="1100"/>
              <a:buFont typeface="Arial"/>
              <a:buNone/>
            </a:pPr>
            <a:r>
              <a:rPr lang="ko"/>
              <a:t>정확한 행동가치 들을 구하도록 했습니다.</a:t>
            </a:r>
            <a:endParaRPr/>
          </a:p>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1318e4465e0_5_2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 name="Google Shape;236;g1318e4465e0_5_2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ko">
                <a:solidFill>
                  <a:schemeClr val="dk1"/>
                </a:solidFill>
              </a:rPr>
              <a:t>결과적으로 </a:t>
            </a:r>
            <a:endParaRPr>
              <a:solidFill>
                <a:schemeClr val="dk1"/>
              </a:solidFill>
            </a:endParaRPr>
          </a:p>
          <a:p>
            <a:pPr marL="0" lvl="0" indent="0" algn="l" rtl="0">
              <a:spcBef>
                <a:spcPts val="0"/>
              </a:spcBef>
              <a:spcAft>
                <a:spcPts val="0"/>
              </a:spcAft>
              <a:buClr>
                <a:schemeClr val="dk1"/>
              </a:buClr>
              <a:buSzPts val="1100"/>
              <a:buFont typeface="Arial"/>
              <a:buNone/>
            </a:pPr>
            <a:r>
              <a:rPr lang="ko">
                <a:solidFill>
                  <a:schemeClr val="dk1"/>
                </a:solidFill>
              </a:rPr>
              <a:t>랜덤한 위치에서 각 아이템에 수렴하도록 </a:t>
            </a:r>
            <a:endParaRPr>
              <a:solidFill>
                <a:schemeClr val="dk1"/>
              </a:solidFill>
            </a:endParaRPr>
          </a:p>
          <a:p>
            <a:pPr marL="0" lvl="0" indent="0" algn="l" rtl="0">
              <a:spcBef>
                <a:spcPts val="0"/>
              </a:spcBef>
              <a:spcAft>
                <a:spcPts val="0"/>
              </a:spcAft>
              <a:buClr>
                <a:schemeClr val="dk1"/>
              </a:buClr>
              <a:buSzPts val="1100"/>
              <a:buFont typeface="Arial"/>
              <a:buNone/>
            </a:pPr>
            <a:r>
              <a:rPr lang="ko">
                <a:solidFill>
                  <a:schemeClr val="dk1"/>
                </a:solidFill>
              </a:rPr>
              <a:t>충분히 학습을 시킨 결과</a:t>
            </a:r>
            <a:endParaRPr>
              <a:solidFill>
                <a:schemeClr val="dk1"/>
              </a:solidFill>
            </a:endParaRPr>
          </a:p>
          <a:p>
            <a:pPr marL="0" lvl="0" indent="0" algn="l" rtl="0">
              <a:spcBef>
                <a:spcPts val="0"/>
              </a:spcBef>
              <a:spcAft>
                <a:spcPts val="0"/>
              </a:spcAft>
              <a:buNone/>
            </a:pPr>
            <a:r>
              <a:rPr lang="ko">
                <a:solidFill>
                  <a:schemeClr val="dk1"/>
                </a:solidFill>
              </a:rPr>
              <a:t>모든 경우에 각 아이템에 100%수렴하는 결과를</a:t>
            </a:r>
            <a:endParaRPr>
              <a:solidFill>
                <a:schemeClr val="dk1"/>
              </a:solidFill>
            </a:endParaRPr>
          </a:p>
          <a:p>
            <a:pPr marL="0" lvl="0" indent="0" algn="l" rtl="0">
              <a:spcBef>
                <a:spcPts val="0"/>
              </a:spcBef>
              <a:spcAft>
                <a:spcPts val="0"/>
              </a:spcAft>
              <a:buNone/>
            </a:pPr>
            <a:r>
              <a:rPr lang="ko">
                <a:solidFill>
                  <a:schemeClr val="dk1"/>
                </a:solidFill>
              </a:rPr>
              <a:t>확인하였고</a:t>
            </a:r>
            <a:endParaRPr>
              <a:solidFill>
                <a:schemeClr val="dk1"/>
              </a:solidFill>
            </a:endParaRPr>
          </a:p>
          <a:p>
            <a:pPr marL="0" lvl="0" indent="0" algn="l" rtl="0">
              <a:spcBef>
                <a:spcPts val="0"/>
              </a:spcBef>
              <a:spcAft>
                <a:spcPts val="0"/>
              </a:spcAft>
              <a:buNone/>
            </a:pPr>
            <a:r>
              <a:rPr lang="ko">
                <a:solidFill>
                  <a:schemeClr val="dk1"/>
                </a:solidFill>
              </a:rPr>
              <a:t>1400번 정도 수렴한 이후에는</a:t>
            </a:r>
            <a:endParaRPr>
              <a:solidFill>
                <a:schemeClr val="dk1"/>
              </a:solidFill>
            </a:endParaRPr>
          </a:p>
          <a:p>
            <a:pPr marL="0" lvl="0" indent="0" algn="l" rtl="0">
              <a:spcBef>
                <a:spcPts val="0"/>
              </a:spcBef>
              <a:spcAft>
                <a:spcPts val="0"/>
              </a:spcAft>
              <a:buNone/>
            </a:pPr>
            <a:r>
              <a:rPr lang="ko">
                <a:solidFill>
                  <a:schemeClr val="dk1"/>
                </a:solidFill>
              </a:rPr>
              <a:t>계속 100% 성공률을 보이는 것을 확인하였습니다.</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ko">
                <a:solidFill>
                  <a:schemeClr val="dk1"/>
                </a:solidFill>
              </a:rPr>
              <a:t>다만 많이 탐색해야 최적루트를 정확하게 찾을 수 있기에</a:t>
            </a:r>
            <a:endParaRPr>
              <a:solidFill>
                <a:schemeClr val="dk1"/>
              </a:solidFill>
            </a:endParaRPr>
          </a:p>
          <a:p>
            <a:pPr marL="0" lvl="0" indent="0" algn="l" rtl="0">
              <a:spcBef>
                <a:spcPts val="0"/>
              </a:spcBef>
              <a:spcAft>
                <a:spcPts val="0"/>
              </a:spcAft>
              <a:buNone/>
            </a:pPr>
            <a:r>
              <a:rPr lang="ko">
                <a:solidFill>
                  <a:schemeClr val="dk1"/>
                </a:solidFill>
              </a:rPr>
              <a:t>10000번정도씩 수렴(실행)시켰고 시간은  GPU없이도 25분 정도 걸렸습니다.</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endParaRPr>
              <a:solidFill>
                <a:schemeClr val="dk1"/>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1318e4465e0_5_2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1318e4465e0_5_2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a:t>수렴한 Q테이블에 argmax를 통해 정책테이블을 확인해 보았습니다.</a:t>
            </a:r>
            <a:endParaRPr/>
          </a:p>
          <a:p>
            <a:pPr marL="0" lvl="0" indent="0" algn="l" rtl="0">
              <a:spcBef>
                <a:spcPts val="0"/>
              </a:spcBef>
              <a:spcAft>
                <a:spcPts val="0"/>
              </a:spcAft>
              <a:buClr>
                <a:schemeClr val="dk1"/>
              </a:buClr>
              <a:buSzPts val="1100"/>
              <a:buFont typeface="Arial"/>
              <a:buNone/>
            </a:pPr>
            <a:r>
              <a:rPr lang="ko"/>
              <a:t>결과는 일단 대부분 최적루트를 찾았지만</a:t>
            </a:r>
            <a:endParaRPr/>
          </a:p>
          <a:p>
            <a:pPr marL="0" lvl="0" indent="0" algn="l" rtl="0">
              <a:spcBef>
                <a:spcPts val="0"/>
              </a:spcBef>
              <a:spcAft>
                <a:spcPts val="0"/>
              </a:spcAft>
              <a:buClr>
                <a:schemeClr val="dk1"/>
              </a:buClr>
              <a:buSzPts val="1100"/>
              <a:buFont typeface="Arial"/>
              <a:buNone/>
            </a:pPr>
            <a:r>
              <a:rPr lang="ko"/>
              <a:t>장애물 주변 일부분에는 간혹 잘못된 경우가 있었습니다.</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1318e4465e0_5_2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1318e4465e0_5_2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ko" dirty="0"/>
              <a:t>테스트를 돌려본 결과</a:t>
            </a:r>
            <a:endParaRPr dirty="0"/>
          </a:p>
          <a:p>
            <a:pPr marL="0" lvl="0" indent="0" algn="l" rtl="0">
              <a:spcBef>
                <a:spcPts val="0"/>
              </a:spcBef>
              <a:spcAft>
                <a:spcPts val="0"/>
              </a:spcAft>
              <a:buClr>
                <a:schemeClr val="dk1"/>
              </a:buClr>
              <a:buSzPts val="1100"/>
              <a:buFont typeface="Arial"/>
              <a:buNone/>
            </a:pPr>
            <a:r>
              <a:rPr lang="ko" dirty="0"/>
              <a:t>100%의 피니시와 43.4정도의 평균 스텝</a:t>
            </a:r>
            <a:endParaRPr dirty="0"/>
          </a:p>
          <a:p>
            <a:pPr marL="0" lvl="0" indent="0" algn="l" rtl="0">
              <a:spcBef>
                <a:spcPts val="0"/>
              </a:spcBef>
              <a:spcAft>
                <a:spcPts val="0"/>
              </a:spcAft>
              <a:buClr>
                <a:schemeClr val="dk1"/>
              </a:buClr>
              <a:buSzPts val="1100"/>
              <a:buFont typeface="Arial"/>
              <a:buNone/>
            </a:pPr>
            <a:r>
              <a:rPr lang="ko" dirty="0"/>
              <a:t>1분 정도 짧은시간만에 모든 에피소드를 완주했습니다.</a:t>
            </a:r>
            <a:endParaRPr dirty="0"/>
          </a:p>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g1318e4465e0_1_3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 name="Google Shape;75;g1318e4465e0_1_3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ko" sz="1200">
                <a:solidFill>
                  <a:srgbClr val="333333"/>
                </a:solidFill>
                <a:highlight>
                  <a:srgbClr val="FFFFFF"/>
                </a:highlight>
              </a:rPr>
              <a:t>다음 순서로 발표가 진행됩니다. 프로젝트 주제에 대해 말씀 드리고, 저희 팀에서 문제를 해결한 3가지 아이디어에 대해서 소개해 드릴 예정입니다. 어떤 아이디어인지, 어떤 과정으로 문제를 해결했는지에 대해서 중점적으로 전달해 드릴 것이며, 저희에게 남은 과제와 팀원소개를 끝으로 발표를 마무리할것입니다.</a:t>
            </a:r>
            <a:endParaRPr sz="1200">
              <a:solidFill>
                <a:srgbClr val="333333"/>
              </a:solidFill>
              <a:highlight>
                <a:srgbClr val="FFFFFF"/>
              </a:highlight>
            </a:endParaRPr>
          </a:p>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g1318e4465e0_5_2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 name="Google Shape;284;g1318e4465e0_5_2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ko"/>
              <a:t>Gif를 보시면 최적경로를 따르는 것을 확인하면 됩니다.</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ko"/>
              <a:t>처음에 A-Q테이블을 보고 이동하다</a:t>
            </a:r>
            <a:endParaRPr/>
          </a:p>
          <a:p>
            <a:pPr marL="0" lvl="0" indent="0" algn="l" rtl="0">
              <a:spcBef>
                <a:spcPts val="0"/>
              </a:spcBef>
              <a:spcAft>
                <a:spcPts val="0"/>
              </a:spcAft>
              <a:buClr>
                <a:schemeClr val="dk1"/>
              </a:buClr>
              <a:buSzPts val="1100"/>
              <a:buFont typeface="Arial"/>
              <a:buNone/>
            </a:pPr>
            <a:r>
              <a:rPr lang="ko"/>
              <a:t>도착하면 B-Q테이블, F-Q테이블</a:t>
            </a:r>
            <a:endParaRPr/>
          </a:p>
          <a:p>
            <a:pPr marL="0" lvl="0" indent="0" algn="l" rtl="0">
              <a:spcBef>
                <a:spcPts val="0"/>
              </a:spcBef>
              <a:spcAft>
                <a:spcPts val="0"/>
              </a:spcAft>
              <a:buClr>
                <a:schemeClr val="dk1"/>
              </a:buClr>
              <a:buSzPts val="1100"/>
              <a:buFont typeface="Arial"/>
              <a:buNone/>
            </a:pPr>
            <a:r>
              <a:rPr lang="ko"/>
              <a:t>마지막 시작점 Q테이블만 보고 이동만 하면 됩니다</a:t>
            </a:r>
            <a:endParaRPr/>
          </a:p>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g1318e4465e0_5_2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2" name="Google Shape;292;g1318e4465e0_5_2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ko">
                <a:solidFill>
                  <a:schemeClr val="dk1"/>
                </a:solidFill>
              </a:rPr>
              <a:t>그러나 Q러닝은 최대의 Q값을 보고 이동한다는</a:t>
            </a:r>
            <a:endParaRPr>
              <a:solidFill>
                <a:schemeClr val="dk1"/>
              </a:solidFill>
            </a:endParaRPr>
          </a:p>
          <a:p>
            <a:pPr marL="0" lvl="0" indent="0" algn="l" rtl="0">
              <a:spcBef>
                <a:spcPts val="0"/>
              </a:spcBef>
              <a:spcAft>
                <a:spcPts val="0"/>
              </a:spcAft>
              <a:buClr>
                <a:schemeClr val="dk1"/>
              </a:buClr>
              <a:buSzPts val="1100"/>
              <a:buFont typeface="Arial"/>
              <a:buNone/>
            </a:pPr>
            <a:r>
              <a:rPr lang="ko">
                <a:solidFill>
                  <a:schemeClr val="dk1"/>
                </a:solidFill>
              </a:rPr>
              <a:t>고정된 정책을 가지고 있기 때문에</a:t>
            </a:r>
            <a:endParaRPr>
              <a:solidFill>
                <a:schemeClr val="dk1"/>
              </a:solidFill>
            </a:endParaRPr>
          </a:p>
          <a:p>
            <a:pPr marL="0" lvl="0" indent="0" algn="l" rtl="0">
              <a:spcBef>
                <a:spcPts val="0"/>
              </a:spcBef>
              <a:spcAft>
                <a:spcPts val="0"/>
              </a:spcAft>
              <a:buClr>
                <a:schemeClr val="dk1"/>
              </a:buClr>
              <a:buSzPts val="1100"/>
              <a:buFont typeface="Arial"/>
              <a:buNone/>
            </a:pPr>
            <a:r>
              <a:rPr lang="ko">
                <a:solidFill>
                  <a:schemeClr val="dk1"/>
                </a:solidFill>
              </a:rPr>
              <a:t>보시는 대로 환경이 조금이라도 변화하면 </a:t>
            </a:r>
            <a:endParaRPr>
              <a:solidFill>
                <a:schemeClr val="dk1"/>
              </a:solidFill>
            </a:endParaRPr>
          </a:p>
          <a:p>
            <a:pPr marL="0" lvl="0" indent="0" algn="l" rtl="0">
              <a:spcBef>
                <a:spcPts val="0"/>
              </a:spcBef>
              <a:spcAft>
                <a:spcPts val="0"/>
              </a:spcAft>
              <a:buClr>
                <a:schemeClr val="dk1"/>
              </a:buClr>
              <a:buSzPts val="1100"/>
              <a:buFont typeface="Arial"/>
              <a:buNone/>
            </a:pPr>
            <a:r>
              <a:rPr lang="ko">
                <a:solidFill>
                  <a:schemeClr val="dk1"/>
                </a:solidFill>
              </a:rPr>
              <a:t>Q-테이블을 새로 수렴시켜야 하고</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ko">
                <a:solidFill>
                  <a:schemeClr val="dk1"/>
                </a:solidFill>
              </a:rPr>
              <a:t>이번 경우 타겟이 18개 밖에 없지만</a:t>
            </a:r>
            <a:endParaRPr>
              <a:solidFill>
                <a:schemeClr val="dk1"/>
              </a:solidFill>
            </a:endParaRPr>
          </a:p>
          <a:p>
            <a:pPr marL="0" lvl="0" indent="0" algn="l" rtl="0">
              <a:spcBef>
                <a:spcPts val="0"/>
              </a:spcBef>
              <a:spcAft>
                <a:spcPts val="0"/>
              </a:spcAft>
              <a:buClr>
                <a:schemeClr val="dk1"/>
              </a:buClr>
              <a:buSzPts val="1100"/>
              <a:buFont typeface="Arial"/>
              <a:buNone/>
            </a:pPr>
            <a:r>
              <a:rPr lang="ko">
                <a:solidFill>
                  <a:schemeClr val="dk1"/>
                </a:solidFill>
              </a:rPr>
              <a:t>타겟이 많아지면 많아질수록 많은 Q테이블을</a:t>
            </a:r>
            <a:endParaRPr>
              <a:solidFill>
                <a:schemeClr val="dk1"/>
              </a:solidFill>
            </a:endParaRPr>
          </a:p>
          <a:p>
            <a:pPr marL="0" lvl="0" indent="0" algn="l" rtl="0">
              <a:spcBef>
                <a:spcPts val="0"/>
              </a:spcBef>
              <a:spcAft>
                <a:spcPts val="0"/>
              </a:spcAft>
              <a:buClr>
                <a:schemeClr val="dk1"/>
              </a:buClr>
              <a:buSzPts val="1100"/>
              <a:buFont typeface="Arial"/>
              <a:buNone/>
            </a:pPr>
            <a:r>
              <a:rPr lang="ko">
                <a:solidFill>
                  <a:schemeClr val="dk1"/>
                </a:solidFill>
              </a:rPr>
              <a:t>만들어야하는 단점이 있습니다.</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ko">
                <a:solidFill>
                  <a:schemeClr val="dk1"/>
                </a:solidFill>
              </a:rPr>
              <a:t>이 와 다른 접근방식인 MQQ는</a:t>
            </a:r>
            <a:endParaRPr>
              <a:solidFill>
                <a:schemeClr val="dk1"/>
              </a:solidFill>
            </a:endParaRPr>
          </a:p>
          <a:p>
            <a:pPr marL="0" lvl="0" indent="0" algn="l" rtl="0">
              <a:spcBef>
                <a:spcPts val="0"/>
              </a:spcBef>
              <a:spcAft>
                <a:spcPts val="0"/>
              </a:spcAft>
              <a:buClr>
                <a:schemeClr val="dk1"/>
              </a:buClr>
              <a:buSzPts val="1100"/>
              <a:buFont typeface="Arial"/>
              <a:buNone/>
            </a:pPr>
            <a:r>
              <a:rPr lang="ko">
                <a:solidFill>
                  <a:schemeClr val="dk1"/>
                </a:solidFill>
              </a:rPr>
              <a:t>저희의 엔지니어  한태양 님께서 소개해 주시겠습니다.</a:t>
            </a:r>
            <a:endParaRPr>
              <a:solidFill>
                <a:schemeClr val="dk1"/>
              </a:solidFill>
            </a:endParaRPr>
          </a:p>
          <a:p>
            <a:pPr marL="0" lvl="0" indent="0" algn="l" rtl="0">
              <a:spcBef>
                <a:spcPts val="0"/>
              </a:spcBef>
              <a:spcAft>
                <a:spcPts val="0"/>
              </a:spcAft>
              <a:buNone/>
            </a:pPr>
            <a:endParaRPr>
              <a:solidFill>
                <a:schemeClr val="dk1"/>
              </a:solidFil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1318e4465e0_0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1" name="Google Shape;301;g1318e4465e0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04800" algn="l" rtl="0">
              <a:lnSpc>
                <a:spcPct val="115000"/>
              </a:lnSpc>
              <a:spcBef>
                <a:spcPts val="1200"/>
              </a:spcBef>
              <a:spcAft>
                <a:spcPts val="0"/>
              </a:spcAft>
              <a:buClr>
                <a:schemeClr val="dk1"/>
              </a:buClr>
              <a:buSzPts val="1200"/>
              <a:buAutoNum type="arabicPeriod" startAt="22"/>
            </a:pPr>
            <a:r>
              <a:rPr lang="ko" sz="1200">
                <a:solidFill>
                  <a:schemeClr val="dk1"/>
                </a:solidFill>
              </a:rPr>
              <a:t>반갑습니다 저는 오강자의 한태양입니다.</a:t>
            </a:r>
            <a:endParaRPr sz="1200">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ko" sz="1200">
                <a:solidFill>
                  <a:schemeClr val="dk1"/>
                </a:solidFill>
              </a:rPr>
              <a:t>저희의 두번째 아이디어 멀티 큐테이블 큐러닝에 대하여 설명 드리겠습니다.</a:t>
            </a:r>
            <a:endParaRPr sz="1200">
              <a:solidFill>
                <a:schemeClr val="dk1"/>
              </a:solidFill>
            </a:endParaRPr>
          </a:p>
          <a:p>
            <a:pPr marL="0" lvl="0" indent="0" algn="l" rtl="0">
              <a:spcBef>
                <a:spcPts val="0"/>
              </a:spcBef>
              <a:spcAft>
                <a:spcPts val="0"/>
              </a:spcAft>
              <a:buClr>
                <a:schemeClr val="dk1"/>
              </a:buClr>
              <a:buSzPts val="1100"/>
              <a:buFont typeface="Arial"/>
              <a:buNone/>
            </a:pPr>
            <a:r>
              <a:rPr lang="ko" sz="1200">
                <a:solidFill>
                  <a:schemeClr val="dk1"/>
                </a:solidFill>
              </a:rPr>
              <a:t>편의를 위해 이제부터 멀티큐테이블큐러닝을 엠큐큐라 읽겠습니다.</a:t>
            </a:r>
            <a:endParaRPr sz="1200">
              <a:solidFill>
                <a:schemeClr val="dk1"/>
              </a:solidFill>
            </a:endParaRPr>
          </a:p>
          <a:p>
            <a:pPr marL="0" lvl="0" indent="0" algn="l" rtl="0">
              <a:spcBef>
                <a:spcPts val="0"/>
              </a:spcBef>
              <a:spcAft>
                <a:spcPts val="0"/>
              </a:spcAft>
              <a:buClr>
                <a:schemeClr val="dk1"/>
              </a:buClr>
              <a:buSzPts val="1100"/>
              <a:buFont typeface="Arial"/>
              <a:buNone/>
            </a:pPr>
            <a:r>
              <a:rPr lang="ko" sz="1200">
                <a:solidFill>
                  <a:schemeClr val="dk1"/>
                </a:solidFill>
              </a:rPr>
              <a:t>우선 멀티 큐테이블을 설명드리기 전에</a:t>
            </a:r>
            <a:endParaRPr sz="1200">
              <a:solidFill>
                <a:schemeClr val="dk1"/>
              </a:solidFill>
            </a:endParaRPr>
          </a:p>
          <a:p>
            <a:pPr marL="0" lvl="0" indent="0" algn="l" rtl="0">
              <a:spcBef>
                <a:spcPts val="0"/>
              </a:spcBef>
              <a:spcAft>
                <a:spcPts val="0"/>
              </a:spcAft>
              <a:buClr>
                <a:schemeClr val="dk1"/>
              </a:buClr>
              <a:buSzPts val="1100"/>
              <a:buFont typeface="Arial"/>
              <a:buNone/>
            </a:pPr>
            <a:r>
              <a:rPr lang="ko" sz="1200">
                <a:solidFill>
                  <a:schemeClr val="dk1"/>
                </a:solidFill>
              </a:rPr>
              <a:t> 방금 전에 본 PQ와 같이 Q테이블을 사용해 학습 시키는 방법은 같습니다.</a:t>
            </a:r>
            <a:endParaRPr sz="1200">
              <a:solidFill>
                <a:schemeClr val="dk1"/>
              </a:solidFill>
            </a:endParaRPr>
          </a:p>
          <a:p>
            <a:pPr marL="0" lvl="0" indent="0" algn="l" rtl="0">
              <a:spcBef>
                <a:spcPts val="0"/>
              </a:spcBef>
              <a:spcAft>
                <a:spcPts val="0"/>
              </a:spcAft>
              <a:buClr>
                <a:schemeClr val="dk1"/>
              </a:buClr>
              <a:buSzPts val="1100"/>
              <a:buFont typeface="Arial"/>
              <a:buNone/>
            </a:pPr>
            <a:r>
              <a:rPr lang="ko" sz="1200">
                <a:solidFill>
                  <a:schemeClr val="dk1"/>
                </a:solidFill>
              </a:rPr>
              <a:t>하지만 PQ는 각각의 아이템에 대한 경로를 Q테이블에 학습시키는 방법이었다면</a:t>
            </a:r>
            <a:endParaRPr sz="1200">
              <a:solidFill>
                <a:schemeClr val="dk1"/>
              </a:solidFill>
            </a:endParaRPr>
          </a:p>
          <a:p>
            <a:pPr marL="0" lvl="0" indent="0" algn="l" rtl="0">
              <a:spcBef>
                <a:spcPts val="0"/>
              </a:spcBef>
              <a:spcAft>
                <a:spcPts val="0"/>
              </a:spcAft>
              <a:buClr>
                <a:schemeClr val="dk1"/>
              </a:buClr>
              <a:buSzPts val="1100"/>
              <a:buFont typeface="Arial"/>
              <a:buNone/>
            </a:pPr>
            <a:r>
              <a:rPr lang="ko" sz="1200">
                <a:solidFill>
                  <a:schemeClr val="dk1"/>
                </a:solidFill>
              </a:rPr>
              <a:t>엠큐큐는 경로를 찾아야할때 각각의 경로에 대한 큐테이블 만들어 학습시키고 업데이트 시키며 학습 하는 방식입니다.</a:t>
            </a:r>
            <a:endParaRPr sz="1200">
              <a:solidFill>
                <a:schemeClr val="dk1"/>
              </a:solidFill>
            </a:endParaRPr>
          </a:p>
          <a:p>
            <a:pPr marL="0" lvl="0" indent="0" algn="l" rtl="0">
              <a:spcBef>
                <a:spcPts val="0"/>
              </a:spcBef>
              <a:spcAft>
                <a:spcPts val="0"/>
              </a:spcAft>
              <a:buNone/>
            </a:pPr>
            <a:endParaRPr sz="120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g1318e4465e0_0_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9" name="Google Shape;309;g1318e4465e0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04800" algn="l" rtl="0">
              <a:lnSpc>
                <a:spcPct val="115000"/>
              </a:lnSpc>
              <a:spcBef>
                <a:spcPts val="1200"/>
              </a:spcBef>
              <a:spcAft>
                <a:spcPts val="0"/>
              </a:spcAft>
              <a:buClr>
                <a:schemeClr val="dk1"/>
              </a:buClr>
              <a:buSzPts val="1200"/>
              <a:buAutoNum type="arabicPeriod" startAt="23"/>
            </a:pPr>
            <a:r>
              <a:rPr lang="ko" sz="1350">
                <a:solidFill>
                  <a:schemeClr val="dk1"/>
                </a:solidFill>
              </a:rPr>
              <a:t>좌측의 그림과 같이 A,H,Q에 아이템이 있다면 시작점에서 A,H,Q를 들려 다시 시작점에 돌아오는 문제를</a:t>
            </a:r>
            <a:endParaRPr sz="1350">
              <a:solidFill>
                <a:schemeClr val="dk1"/>
              </a:solidFill>
            </a:endParaRPr>
          </a:p>
          <a:p>
            <a:pPr marL="0" lvl="0" indent="0" algn="l" rtl="0">
              <a:lnSpc>
                <a:spcPct val="115000"/>
              </a:lnSpc>
              <a:spcBef>
                <a:spcPts val="1200"/>
              </a:spcBef>
              <a:spcAft>
                <a:spcPts val="0"/>
              </a:spcAft>
              <a:buNone/>
            </a:pPr>
            <a:r>
              <a:rPr lang="ko" sz="1350">
                <a:solidFill>
                  <a:schemeClr val="dk1"/>
                </a:solidFill>
              </a:rPr>
              <a:t>경로마다 학습을 시키고 큐테이블을 업데이트 시켜 에피소드가 하나가 끝날때 Q테이블을 초기화 시킨 후 같은 방법으로 진행합니다.</a:t>
            </a:r>
            <a:endParaRPr sz="135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ko" sz="1350">
                <a:solidFill>
                  <a:schemeClr val="dk1"/>
                </a:solidFill>
              </a:rPr>
              <a:t>( 이부분 에서는 피피티 보면서 추가로 설명)</a:t>
            </a:r>
            <a:endParaRPr sz="1350">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1318e4465e0_0_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1318e4465e0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lnSpc>
                <a:spcPct val="115000"/>
              </a:lnSpc>
              <a:spcBef>
                <a:spcPts val="1200"/>
              </a:spcBef>
              <a:spcAft>
                <a:spcPts val="0"/>
              </a:spcAft>
              <a:buClr>
                <a:schemeClr val="dk1"/>
              </a:buClr>
              <a:buSzPts val="1100"/>
              <a:buAutoNum type="arabicPeriod" startAt="24"/>
            </a:pPr>
            <a:r>
              <a:rPr lang="ko" sz="1350">
                <a:solidFill>
                  <a:schemeClr val="dk1"/>
                </a:solidFill>
              </a:rPr>
              <a:t>저는 테이블 하나하나 결과값을 디버깅을 위해 시각화를 했는데. 우선 맨 위에 보면 현재 에피소드에서 찾아갈 전체 아이템 좌표리스트를 확인 할 수있고</a:t>
            </a:r>
            <a:endParaRPr sz="1350">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ko" sz="1350">
                <a:solidFill>
                  <a:schemeClr val="dk1"/>
                </a:solidFill>
              </a:rPr>
              <a:t>바로 밑 부분에서는 시작점에서 A로 가는 q테이블을 학습해 나오는 데이터의 액션값으로 나오는것을 확인 할 수있습니다.</a:t>
            </a:r>
            <a:endParaRPr sz="1350">
              <a:solidFill>
                <a:schemeClr val="dk1"/>
              </a:solidFill>
            </a:endParaRPr>
          </a:p>
          <a:p>
            <a:pPr marL="0" lvl="0" indent="0" algn="l" rtl="0">
              <a:spcBef>
                <a:spcPts val="0"/>
              </a:spcBef>
              <a:spcAft>
                <a:spcPts val="0"/>
              </a:spcAft>
              <a:buClr>
                <a:schemeClr val="dk1"/>
              </a:buClr>
              <a:buSzPts val="1100"/>
              <a:buFont typeface="Arial"/>
              <a:buNone/>
            </a:pPr>
            <a:r>
              <a:rPr lang="ko" sz="1350">
                <a:solidFill>
                  <a:schemeClr val="dk1"/>
                </a:solidFill>
              </a:rPr>
              <a:t>액션이 숫자로 되어 보기 어려운 부분 때문에 시작점에서 A로가는 큐테이블을 시각화 해서 쉽게 결과물을 확인 했습니다.</a:t>
            </a:r>
            <a:endParaRPr sz="1350">
              <a:solidFill>
                <a:schemeClr val="dk1"/>
              </a:solidFill>
            </a:endParaRPr>
          </a:p>
          <a:p>
            <a:pPr marL="0" lvl="0" indent="0" algn="l" rtl="0">
              <a:spcBef>
                <a:spcPts val="0"/>
              </a:spcBef>
              <a:spcAft>
                <a:spcPts val="0"/>
              </a:spcAft>
              <a:buClr>
                <a:schemeClr val="dk1"/>
              </a:buClr>
              <a:buSzPts val="1100"/>
              <a:buFont typeface="Arial"/>
              <a:buNone/>
            </a:pPr>
            <a:r>
              <a:rPr lang="ko" sz="1350">
                <a:solidFill>
                  <a:schemeClr val="dk1"/>
                </a:solidFill>
              </a:rPr>
              <a:t>맨 밑에 부분에서는 학습해서 나오는 최적의 경로 좌표를 확인 했습니다.</a:t>
            </a:r>
            <a:endParaRPr sz="1350">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1318e4465e0_0_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1318e4465e0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sz="1350">
                <a:solidFill>
                  <a:schemeClr val="dk1"/>
                </a:solidFill>
              </a:rPr>
              <a:t>왼쪽 이미지 부분에서는 A에서 H로 가는 Q테이블로 최적경로 좌표값으로 이동하고, 오른쪽 이미지 에서는 H에서 Q로가는 Q테이블 결과로 최적경로 좌표로 이동합니다.</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g1318e4465e0_0_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 name="Google Shape;343;g1318e4465e0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ko" sz="1350">
                <a:solidFill>
                  <a:schemeClr val="dk1"/>
                </a:solidFill>
              </a:rPr>
              <a:t>마지막으로 Q에서 S로 가는 큐테이블과 최적경로의 좌표가 출력되고 에피소드 하나가 끝이 납니다. 총 경로를 보시면 시작점에서 전체 경로의 좌표를 지나 다시 시작점으로 돌아오는 경로들의 좌표를 볼 수 있습니다.</a:t>
            </a:r>
            <a:endParaRPr sz="1350">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g1318e4465e0_0_1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3" name="Google Shape;353;g1318e4465e0_0_1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sz="1350">
                <a:solidFill>
                  <a:schemeClr val="dk1"/>
                </a:solidFill>
              </a:rPr>
              <a:t>테스트 에피소드의 하나 중 270번의 gif 결과를 보여드리면 A,B,F,G,H,I,J를 찾고 오는 문제 에서는 최적의 이동했을때의 최적스텝의 수가 38번인데 MQQ모델의 테스트 결과 실제 스텝수도 38번 나오는것을 확인했습니다. 그리고 아이템을 다 먹자마자 최적인 직선으로 내려오는 경로로 돌아오는것도 확인 했습니다. 전체 평균 스텝수는 44.31로  최적에 가까운값으로 나와서 잘 학습되었다는것을 확인했습니다.</a:t>
            </a:r>
            <a:endParaRPr sz="1350">
              <a:solidFill>
                <a:schemeClr val="dk1"/>
              </a:solidFill>
            </a:endParaRPr>
          </a:p>
          <a:p>
            <a:pPr marL="0" lvl="0" indent="0" algn="l" rtl="0">
              <a:spcBef>
                <a:spcPts val="0"/>
              </a:spcBef>
              <a:spcAft>
                <a:spcPts val="0"/>
              </a:spcAft>
              <a:buClr>
                <a:schemeClr val="dk1"/>
              </a:buClr>
              <a:buSzPts val="1100"/>
              <a:buFont typeface="Arial"/>
              <a:buNone/>
            </a:pPr>
            <a:endParaRPr sz="1350">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1318e4465e0_0_1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 name="Google Shape;363;g1318e4465e0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lnSpc>
                <a:spcPct val="115000"/>
              </a:lnSpc>
              <a:spcBef>
                <a:spcPts val="1200"/>
              </a:spcBef>
              <a:spcAft>
                <a:spcPts val="0"/>
              </a:spcAft>
              <a:buClr>
                <a:schemeClr val="dk1"/>
              </a:buClr>
              <a:buSzPts val="1100"/>
              <a:buAutoNum type="arabicPeriod" startAt="28"/>
            </a:pPr>
            <a:r>
              <a:rPr lang="ko" sz="1350">
                <a:solidFill>
                  <a:schemeClr val="dk1"/>
                </a:solidFill>
              </a:rPr>
              <a:t>이 부분에서는 효율성을 높이기 위한 방법으로 시도를 해본것인데 경로를 찾을때마다 업데이트 시키지 않고 목적 아이템이 같다면 Q테이블을 따로 저장시켜 사용해보면 어떨까? 고민 해봤습니다.</a:t>
            </a:r>
            <a:endParaRPr sz="1350">
              <a:solidFill>
                <a:schemeClr val="dk1"/>
              </a:solidFill>
            </a:endParaRPr>
          </a:p>
          <a:p>
            <a:pPr marL="457200" lvl="0" indent="-314325" algn="l" rtl="0">
              <a:lnSpc>
                <a:spcPct val="115000"/>
              </a:lnSpc>
              <a:spcBef>
                <a:spcPts val="0"/>
              </a:spcBef>
              <a:spcAft>
                <a:spcPts val="0"/>
              </a:spcAft>
              <a:buClr>
                <a:schemeClr val="dk1"/>
              </a:buClr>
              <a:buSzPts val="1350"/>
              <a:buAutoNum type="arabicPeriod" startAt="28"/>
            </a:pPr>
            <a:r>
              <a:rPr lang="ko" sz="1350">
                <a:solidFill>
                  <a:schemeClr val="dk1"/>
                </a:solidFill>
              </a:rPr>
              <a:t> (시도해 본 결과)</a:t>
            </a:r>
            <a:endParaRPr sz="1350">
              <a:solidFill>
                <a:schemeClr val="dk1"/>
              </a:solidFill>
            </a:endParaRPr>
          </a:p>
          <a:p>
            <a:pPr marL="457200" lvl="0" indent="-298450" algn="l" rtl="0">
              <a:lnSpc>
                <a:spcPct val="115000"/>
              </a:lnSpc>
              <a:spcBef>
                <a:spcPts val="0"/>
              </a:spcBef>
              <a:spcAft>
                <a:spcPts val="0"/>
              </a:spcAft>
              <a:buClr>
                <a:schemeClr val="dk1"/>
              </a:buClr>
              <a:buSzPts val="1100"/>
              <a:buAutoNum type="arabicPeriod" startAt="28"/>
            </a:pPr>
            <a:r>
              <a:rPr lang="ko" sz="1350">
                <a:solidFill>
                  <a:schemeClr val="dk1"/>
                </a:solidFill>
              </a:rPr>
              <a:t>그래서 학습이 잘되는 테이블도 있었지만 전혀 되지 않는 테이블이 있어 확인을 해본 바 </a:t>
            </a:r>
            <a:endParaRPr sz="1350">
              <a:solidFill>
                <a:schemeClr val="dk1"/>
              </a:solidFill>
            </a:endParaRPr>
          </a:p>
          <a:p>
            <a:pPr marL="457200" lvl="0" indent="-298450" algn="l" rtl="0">
              <a:lnSpc>
                <a:spcPct val="115000"/>
              </a:lnSpc>
              <a:spcBef>
                <a:spcPts val="0"/>
              </a:spcBef>
              <a:spcAft>
                <a:spcPts val="0"/>
              </a:spcAft>
              <a:buClr>
                <a:schemeClr val="dk1"/>
              </a:buClr>
              <a:buSzPts val="1100"/>
              <a:buAutoNum type="arabicPeriod" startAt="28"/>
            </a:pPr>
            <a:r>
              <a:rPr lang="ko" sz="1350">
                <a:solidFill>
                  <a:schemeClr val="dk1"/>
                </a:solidFill>
              </a:rPr>
              <a:t>위의 이미지 H에서 Q로 가는 테이블을 예시로 보시면 A 의 경우는 Q로 가는 경로가 학습이 제대로 되지 않았습니다. </a:t>
            </a:r>
            <a:endParaRPr sz="1350">
              <a:solidFill>
                <a:schemeClr val="dk1"/>
              </a:solidFill>
            </a:endParaRPr>
          </a:p>
          <a:p>
            <a:pPr marL="457200" lvl="0" indent="-298450" algn="l" rtl="0">
              <a:lnSpc>
                <a:spcPct val="115000"/>
              </a:lnSpc>
              <a:spcBef>
                <a:spcPts val="0"/>
              </a:spcBef>
              <a:spcAft>
                <a:spcPts val="0"/>
              </a:spcAft>
              <a:buClr>
                <a:schemeClr val="dk1"/>
              </a:buClr>
              <a:buSzPts val="1100"/>
              <a:buAutoNum type="arabicPeriod" startAt="28"/>
            </a:pPr>
            <a:r>
              <a:rPr lang="ko" sz="1350">
                <a:solidFill>
                  <a:schemeClr val="dk1"/>
                </a:solidFill>
              </a:rPr>
              <a:t>이 부분을 해결하기 위해서는  모든 경로 경우의 수( 18*17 ) 즉, 총 306개 테이블을 을 저장 해야 되기 때문에 많은 테이블을 저장 해놔야됩니다.</a:t>
            </a:r>
            <a:endParaRPr sz="1350">
              <a:solidFill>
                <a:schemeClr val="dk1"/>
              </a:solidFill>
            </a:endParaRPr>
          </a:p>
          <a:p>
            <a:pPr marL="457200" lvl="0" indent="-314325" algn="l" rtl="0">
              <a:lnSpc>
                <a:spcPct val="115000"/>
              </a:lnSpc>
              <a:spcBef>
                <a:spcPts val="0"/>
              </a:spcBef>
              <a:spcAft>
                <a:spcPts val="0"/>
              </a:spcAft>
              <a:buClr>
                <a:schemeClr val="dk1"/>
              </a:buClr>
              <a:buSzPts val="1350"/>
              <a:buAutoNum type="arabicPeriod" startAt="28"/>
            </a:pPr>
            <a:r>
              <a:rPr lang="ko" sz="1350">
                <a:solidFill>
                  <a:schemeClr val="dk1"/>
                </a:solidFill>
              </a:rPr>
              <a:t>물론 구현 가능하고 효율적이겠지만, PQ의 비해 효율적이지 못하기 때문에 구현은 하지 않기로 했습니다. </a:t>
            </a:r>
            <a:endParaRPr sz="1350">
              <a:solidFill>
                <a:schemeClr val="dk1"/>
              </a:solidFill>
            </a:endParaRPr>
          </a:p>
          <a:p>
            <a:pPr marL="457200" lvl="0" indent="-298450" algn="l" rtl="0">
              <a:lnSpc>
                <a:spcPct val="115000"/>
              </a:lnSpc>
              <a:spcBef>
                <a:spcPts val="0"/>
              </a:spcBef>
              <a:spcAft>
                <a:spcPts val="0"/>
              </a:spcAft>
              <a:buClr>
                <a:schemeClr val="dk1"/>
              </a:buClr>
              <a:buSzPts val="1100"/>
              <a:buAutoNum type="arabicPeriod" startAt="28"/>
            </a:pPr>
            <a:r>
              <a:rPr lang="ko" sz="1350">
                <a:solidFill>
                  <a:schemeClr val="dk1"/>
                </a:solidFill>
              </a:rPr>
              <a:t>이런 아이디어라면 PQ의 비해 속도와 효율성이 떨어지기때문에 PQ의 방법이 더 효율적이라고 판단해 구현을 중단했습니다.</a:t>
            </a:r>
            <a:endParaRPr sz="1350">
              <a:solidFill>
                <a:schemeClr val="dk1"/>
              </a:solidFill>
            </a:endParaRPr>
          </a:p>
          <a:p>
            <a:pPr marL="0" lvl="0" indent="0" algn="l" rtl="0">
              <a:spcBef>
                <a:spcPts val="1200"/>
              </a:spcBef>
              <a:spcAft>
                <a:spcPts val="0"/>
              </a:spcAft>
              <a:buNone/>
            </a:pPr>
            <a:endParaRPr/>
          </a:p>
          <a:p>
            <a:pPr marL="0" lvl="0" indent="0" algn="l" rtl="0">
              <a:spcBef>
                <a:spcPts val="0"/>
              </a:spcBef>
              <a:spcAft>
                <a:spcPts val="0"/>
              </a:spcAft>
              <a:buNone/>
            </a:pPr>
            <a:r>
              <a:rPr lang="ko"/>
              <a:t>28. 효율성을 높이기 위한 방법으로 Q테이블 저장을 시도해보았습니다. 경로를 찾을때마다 업데이트하지않고 기존에 업데이트된 테이블을 사용하는 것입니다.</a:t>
            </a:r>
            <a:endParaRPr/>
          </a:p>
          <a:p>
            <a:pPr marL="0" lvl="0" indent="0" algn="l" rtl="0">
              <a:spcBef>
                <a:spcPts val="0"/>
              </a:spcBef>
              <a:spcAft>
                <a:spcPts val="0"/>
              </a:spcAft>
              <a:buNone/>
            </a:pPr>
            <a:r>
              <a:rPr lang="ko"/>
              <a:t>29. 저장된 테이블을 사용하려 했더니, 경로를 못찾는 경우가 있었습니다. 직접 찾아보니 학습이 되지않았습니다.</a:t>
            </a:r>
            <a:endParaRPr/>
          </a:p>
          <a:p>
            <a:pPr marL="0" lvl="0" indent="0" algn="l" rtl="0">
              <a:spcBef>
                <a:spcPts val="0"/>
              </a:spcBef>
              <a:spcAft>
                <a:spcPts val="0"/>
              </a:spcAft>
              <a:buNone/>
            </a:pPr>
            <a:r>
              <a:rPr lang="ko"/>
              <a:t>30. 이 부분을 해결하기 위해선느 모든 경로의 수를 저장해야합니다. 물론 구현은 가능하고 효율적이겠지만, 이 모델 자체가 수렴에 오래걸리지 않기 때문에 구현은 하지 않기로 판단했습니다.</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1318e4465e0_0_2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4" name="Google Shape;374;g1318e4465e0_0_2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lnSpc>
                <a:spcPct val="115000"/>
              </a:lnSpc>
              <a:spcBef>
                <a:spcPts val="1200"/>
              </a:spcBef>
              <a:spcAft>
                <a:spcPts val="0"/>
              </a:spcAft>
              <a:buClr>
                <a:schemeClr val="dk1"/>
              </a:buClr>
              <a:buSzPts val="1100"/>
              <a:buAutoNum type="arabicPeriod" startAt="29"/>
            </a:pPr>
            <a:r>
              <a:rPr lang="ko" sz="1350">
                <a:solidFill>
                  <a:schemeClr val="dk1"/>
                </a:solidFill>
              </a:rPr>
              <a:t>마지막으로 PQ와 MQQ의 장단점을 비교 해보겠습니다. </a:t>
            </a:r>
            <a:endParaRPr sz="1350">
              <a:solidFill>
                <a:schemeClr val="dk1"/>
              </a:solidFill>
            </a:endParaRPr>
          </a:p>
          <a:p>
            <a:pPr marL="457200" lvl="0" indent="-298450" algn="l" rtl="0">
              <a:lnSpc>
                <a:spcPct val="115000"/>
              </a:lnSpc>
              <a:spcBef>
                <a:spcPts val="0"/>
              </a:spcBef>
              <a:spcAft>
                <a:spcPts val="0"/>
              </a:spcAft>
              <a:buClr>
                <a:schemeClr val="dk1"/>
              </a:buClr>
              <a:buSzPts val="1100"/>
              <a:buAutoNum type="arabicPeriod" startAt="29"/>
            </a:pPr>
            <a:r>
              <a:rPr lang="ko" sz="1350">
                <a:solidFill>
                  <a:schemeClr val="dk1"/>
                </a:solidFill>
              </a:rPr>
              <a:t>PQ같은 경우는 모든 아이템들의 Q테이블들을 미리 학습시키고 저장하여 테스트 과정에서 시간이 덜 소요 되는 장점이 있고 </a:t>
            </a:r>
            <a:endParaRPr sz="1350">
              <a:solidFill>
                <a:schemeClr val="dk1"/>
              </a:solidFill>
            </a:endParaRPr>
          </a:p>
          <a:p>
            <a:pPr marL="457200" lvl="0" indent="-298450" algn="l" rtl="0">
              <a:lnSpc>
                <a:spcPct val="115000"/>
              </a:lnSpc>
              <a:spcBef>
                <a:spcPts val="0"/>
              </a:spcBef>
              <a:spcAft>
                <a:spcPts val="0"/>
              </a:spcAft>
              <a:buClr>
                <a:schemeClr val="dk1"/>
              </a:buClr>
              <a:buSzPts val="1100"/>
              <a:buAutoNum type="arabicPeriod" startAt="29"/>
            </a:pPr>
            <a:r>
              <a:rPr lang="ko" sz="1350">
                <a:solidFill>
                  <a:schemeClr val="dk1"/>
                </a:solidFill>
              </a:rPr>
              <a:t>MQQ는 경로에 따른 큐테이블을 업데이트 시켜 환경이 변해도 바로 적용  할 수 있는 부분이 장점입니다.</a:t>
            </a:r>
            <a:endParaRPr sz="1350">
              <a:solidFill>
                <a:schemeClr val="dk1"/>
              </a:solidFill>
            </a:endParaRPr>
          </a:p>
          <a:p>
            <a:pPr marL="457200" lvl="0" indent="-298450" algn="l" rtl="0">
              <a:lnSpc>
                <a:spcPct val="115000"/>
              </a:lnSpc>
              <a:spcBef>
                <a:spcPts val="0"/>
              </a:spcBef>
              <a:spcAft>
                <a:spcPts val="0"/>
              </a:spcAft>
              <a:buClr>
                <a:schemeClr val="dk1"/>
              </a:buClr>
              <a:buSzPts val="1100"/>
              <a:buAutoNum type="arabicPeriod" startAt="29"/>
            </a:pPr>
            <a:r>
              <a:rPr lang="ko" sz="1350">
                <a:solidFill>
                  <a:schemeClr val="dk1"/>
                </a:solidFill>
              </a:rPr>
              <a:t>공통적인 장점으로는 학습의 시간이 20분 이내로 주어진 환경에서는 매우 효율적 입니다.</a:t>
            </a:r>
            <a:endParaRPr sz="1350">
              <a:solidFill>
                <a:schemeClr val="dk1"/>
              </a:solidFill>
            </a:endParaRPr>
          </a:p>
          <a:p>
            <a:pPr marL="457200" lvl="0" indent="-298450" algn="l" rtl="0">
              <a:lnSpc>
                <a:spcPct val="115000"/>
              </a:lnSpc>
              <a:spcBef>
                <a:spcPts val="0"/>
              </a:spcBef>
              <a:spcAft>
                <a:spcPts val="0"/>
              </a:spcAft>
              <a:buClr>
                <a:schemeClr val="dk1"/>
              </a:buClr>
              <a:buSzPts val="1100"/>
              <a:buAutoNum type="arabicPeriod" startAt="29"/>
            </a:pPr>
            <a:r>
              <a:rPr lang="ko" sz="1350">
                <a:solidFill>
                  <a:schemeClr val="dk1"/>
                </a:solidFill>
              </a:rPr>
              <a:t>PQ는 환경이 변화한다면 Q테이블을 다시 만들어야한다는 점이고 MQQ는 경로마다 큐테이블의 탐색과정을 거치기 때문에 PQ의 비해 상대적으로 시간이 더 소요 되는것이 단점 으로 판단 했습니다.</a:t>
            </a:r>
            <a:endParaRPr sz="1350">
              <a:solidFill>
                <a:schemeClr val="dk1"/>
              </a:solidFill>
            </a:endParaRPr>
          </a:p>
          <a:p>
            <a:pPr marL="457200" lvl="0" indent="-314325" algn="l" rtl="0">
              <a:lnSpc>
                <a:spcPct val="115000"/>
              </a:lnSpc>
              <a:spcBef>
                <a:spcPts val="0"/>
              </a:spcBef>
              <a:spcAft>
                <a:spcPts val="0"/>
              </a:spcAft>
              <a:buClr>
                <a:schemeClr val="dk1"/>
              </a:buClr>
              <a:buSzPts val="1350"/>
              <a:buAutoNum type="arabicPeriod" startAt="29"/>
            </a:pPr>
            <a:r>
              <a:rPr lang="ko" sz="1350">
                <a:solidFill>
                  <a:schemeClr val="dk1"/>
                </a:solidFill>
              </a:rPr>
              <a:t>공통적인 단점으로는 상태나 액션이 다양해지면 신경망을 사용해야 합니다. </a:t>
            </a:r>
            <a:endParaRPr sz="1350">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ko" sz="1350">
                <a:solidFill>
                  <a:schemeClr val="dk1"/>
                </a:solidFill>
              </a:rPr>
              <a:t>MQQ의 발표는 여기서 끝내고 이제 신경망 모델은 우리의 </a:t>
            </a:r>
            <a:r>
              <a:rPr lang="ko" sz="1350" b="1">
                <a:solidFill>
                  <a:srgbClr val="FB0207"/>
                </a:solidFill>
              </a:rPr>
              <a:t>막둥이 </a:t>
            </a:r>
            <a:r>
              <a:rPr lang="ko" sz="1350">
                <a:solidFill>
                  <a:schemeClr val="dk1"/>
                </a:solidFill>
              </a:rPr>
              <a:t>현호님께서 발표해주시겠습니다.</a:t>
            </a:r>
            <a:endParaRPr sz="1350">
              <a:solidFill>
                <a:schemeClr val="dk1"/>
              </a:solidFill>
            </a:endParaRPr>
          </a:p>
          <a:p>
            <a:pPr marL="0" lvl="0" indent="0" algn="l" rtl="0">
              <a:spcBef>
                <a:spcPts val="0"/>
              </a:spcBef>
              <a:spcAft>
                <a:spcPts val="0"/>
              </a:spcAft>
              <a:buNone/>
            </a:pPr>
            <a:endParaRPr/>
          </a:p>
          <a:p>
            <a:pPr marL="0" lvl="0" indent="0" algn="l" rtl="0">
              <a:spcBef>
                <a:spcPts val="0"/>
              </a:spcBef>
              <a:spcAft>
                <a:spcPts val="0"/>
              </a:spcAft>
              <a:buNone/>
            </a:pPr>
            <a:r>
              <a:rPr lang="ko"/>
              <a:t>33. 반면, pq의 단점으로는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1318e4465e0_7_1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1318e4465e0_7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a:t> </a:t>
            </a:r>
            <a:endParaRPr/>
          </a:p>
          <a:p>
            <a:pPr marL="0" lvl="0" indent="0" algn="l" rtl="0">
              <a:spcBef>
                <a:spcPts val="0"/>
              </a:spcBef>
              <a:spcAft>
                <a:spcPts val="0"/>
              </a:spcAft>
              <a:buClr>
                <a:schemeClr val="dk1"/>
              </a:buClr>
              <a:buSzPts val="1100"/>
              <a:buFont typeface="Arial"/>
              <a:buNone/>
            </a:pPr>
            <a:r>
              <a:rPr lang="ko" sz="1200">
                <a:solidFill>
                  <a:srgbClr val="333333"/>
                </a:solidFill>
                <a:highlight>
                  <a:srgbClr val="FFFFFF"/>
                </a:highlight>
              </a:rPr>
              <a:t>저희 프로젝트에 대해 먼저 소개해드리겠습니다. 애자일 소다 기업 측에서 과제를 내주셨으며, 과제의 목적은 강화학습에 대한 핵심 개념을 이해하고 실무 경험을 쌓는 것입니다. 또한 해당 프로젝트를 통해서 기업 측에서는 강화학습 분석가들이 확대되고 프로젝트를 통해 인재채용을 바라고 계신다고 합니다. 저희는 여기서, 프로젝트를 통한 인재채용에 특별히 관심이 많이 가네요~!</a:t>
            </a:r>
            <a:endParaRPr sz="1200">
              <a:solidFill>
                <a:srgbClr val="333333"/>
              </a:solidFill>
              <a:highlight>
                <a:srgbClr val="FFFFFF"/>
              </a:highlight>
            </a:endParaRPr>
          </a:p>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g1318e4465e0_5_1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1" name="Google Shape;381;g1318e4465e0_5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ko" sz="1000">
                <a:solidFill>
                  <a:schemeClr val="dk1"/>
                </a:solidFill>
              </a:rPr>
              <a:t>안녕하세요 Deep Q Network인 DQN에 대해서 설명하게된 노현호입니다.</a:t>
            </a:r>
            <a:endParaRPr sz="1000">
              <a:solidFill>
                <a:schemeClr val="dk1"/>
              </a:solidFill>
            </a:endParaRPr>
          </a:p>
          <a:p>
            <a:pPr marL="0" lvl="0" indent="0" algn="l" rtl="0">
              <a:lnSpc>
                <a:spcPct val="115000"/>
              </a:lnSpc>
              <a:spcBef>
                <a:spcPts val="0"/>
              </a:spcBef>
              <a:spcAft>
                <a:spcPts val="0"/>
              </a:spcAft>
              <a:buNone/>
            </a:pPr>
            <a:endParaRPr sz="10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ko" sz="1000">
                <a:solidFill>
                  <a:schemeClr val="dk1"/>
                </a:solidFill>
              </a:rPr>
              <a:t>앞의 두 모델이 테이블 기반이기 때문에 신경망을 이용한 시도도 해보았습니다.</a:t>
            </a:r>
            <a:endParaRPr sz="1000">
              <a:solidFill>
                <a:schemeClr val="dk1"/>
              </a:solidFill>
            </a:endParaRPr>
          </a:p>
          <a:p>
            <a:pPr marL="0" lvl="0" indent="0" algn="l" rtl="0">
              <a:lnSpc>
                <a:spcPct val="115000"/>
              </a:lnSpc>
              <a:spcBef>
                <a:spcPts val="0"/>
              </a:spcBef>
              <a:spcAft>
                <a:spcPts val="0"/>
              </a:spcAft>
              <a:buNone/>
            </a:pPr>
            <a:r>
              <a:rPr lang="ko" sz="1000">
                <a:solidFill>
                  <a:schemeClr val="dk1"/>
                </a:solidFill>
              </a:rPr>
              <a:t>팀원분들이 아이디어가 많으셔서 시도하고 싶은 방법이 다양했고, 문제를 풀기 위해 어떠한 모델이 좋은지 모르는 상황이라 폭 넓게 시도했습니다.</a:t>
            </a:r>
            <a:endParaRPr sz="1000">
              <a:solidFill>
                <a:schemeClr val="dk1"/>
              </a:solidFill>
            </a:endParaRPr>
          </a:p>
          <a:p>
            <a:pPr marL="0" lvl="0" indent="0" algn="l" rtl="0">
              <a:lnSpc>
                <a:spcPct val="115000"/>
              </a:lnSpc>
              <a:spcBef>
                <a:spcPts val="0"/>
              </a:spcBef>
              <a:spcAft>
                <a:spcPts val="0"/>
              </a:spcAft>
              <a:buNone/>
            </a:pPr>
            <a:r>
              <a:rPr lang="ko" sz="1000">
                <a:solidFill>
                  <a:schemeClr val="dk1"/>
                </a:solidFill>
              </a:rPr>
              <a:t>표에 체크된 모델들을 시도해 보았지만, 개별적으로 진행할 때에는 결과가 좋지 않았고, 어려움이 공유되지 않아 혼자 해결하기 쉽지 않았습니다.</a:t>
            </a:r>
            <a:endParaRPr sz="1000">
              <a:solidFill>
                <a:schemeClr val="dk1"/>
              </a:solidFill>
            </a:endParaRPr>
          </a:p>
          <a:p>
            <a:pPr marL="0" lvl="0" indent="0" algn="l" rtl="0">
              <a:lnSpc>
                <a:spcPct val="115000"/>
              </a:lnSpc>
              <a:spcBef>
                <a:spcPts val="0"/>
              </a:spcBef>
              <a:spcAft>
                <a:spcPts val="0"/>
              </a:spcAft>
              <a:buNone/>
            </a:pPr>
            <a:r>
              <a:rPr lang="ko" sz="1000">
                <a:solidFill>
                  <a:schemeClr val="dk1"/>
                </a:solidFill>
              </a:rPr>
              <a:t>그래서 강화학습의 기본으로 여겨지는 DQN을 다 같이 시도했습니다.</a:t>
            </a:r>
            <a:endParaRPr sz="1000">
              <a:solidFill>
                <a:schemeClr val="dk1"/>
              </a:solidFill>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g1318e4465e0_1_3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3" name="Google Shape;393;g1318e4465e0_1_3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ko" sz="1000">
                <a:solidFill>
                  <a:schemeClr val="dk1"/>
                </a:solidFill>
              </a:rPr>
              <a:t>DQN을 간단하게 말씀드리자면,</a:t>
            </a:r>
            <a:endParaRPr sz="1000">
              <a:solidFill>
                <a:schemeClr val="dk1"/>
              </a:solidFill>
            </a:endParaRPr>
          </a:p>
          <a:p>
            <a:pPr marL="0" lvl="0" indent="0" algn="l" rtl="0">
              <a:lnSpc>
                <a:spcPct val="115000"/>
              </a:lnSpc>
              <a:spcBef>
                <a:spcPts val="0"/>
              </a:spcBef>
              <a:spcAft>
                <a:spcPts val="0"/>
              </a:spcAft>
              <a:buNone/>
            </a:pPr>
            <a:r>
              <a:rPr lang="ko" sz="1000">
                <a:solidFill>
                  <a:schemeClr val="dk1"/>
                </a:solidFill>
              </a:rPr>
              <a:t>강자가 돌아다니면서 환경과 상호작용 하며 얻는 정보들을 리플레이 버퍼에 저장합니다.</a:t>
            </a:r>
            <a:endParaRPr sz="1000">
              <a:solidFill>
                <a:schemeClr val="dk1"/>
              </a:solidFill>
            </a:endParaRPr>
          </a:p>
          <a:p>
            <a:pPr marL="0" lvl="0" indent="0" algn="l" rtl="0">
              <a:lnSpc>
                <a:spcPct val="115000"/>
              </a:lnSpc>
              <a:spcBef>
                <a:spcPts val="0"/>
              </a:spcBef>
              <a:spcAft>
                <a:spcPts val="0"/>
              </a:spcAft>
              <a:buNone/>
            </a:pPr>
            <a:r>
              <a:rPr lang="ko" sz="1000">
                <a:solidFill>
                  <a:schemeClr val="dk1"/>
                </a:solidFill>
              </a:rPr>
              <a:t>그리고 이렇게 저장된 정보들을 토대로 네트워크가 Q의 가치를 근사해낼 수 있도록 학습을 하고, 이를 토대로 기대 보상값을 최대화 할 수 있는 action을 뽑아냅니다.</a:t>
            </a:r>
            <a:endParaRPr sz="1000">
              <a:solidFill>
                <a:schemeClr val="dk1"/>
              </a:solidFill>
            </a:endParaRPr>
          </a:p>
          <a:p>
            <a:pPr marL="0" lvl="0" indent="0" algn="l" rtl="0">
              <a:lnSpc>
                <a:spcPct val="115000"/>
              </a:lnSpc>
              <a:spcBef>
                <a:spcPts val="0"/>
              </a:spcBef>
              <a:spcAft>
                <a:spcPts val="0"/>
              </a:spcAft>
              <a:buNone/>
            </a:pPr>
            <a:r>
              <a:rPr lang="ko" sz="1000">
                <a:solidFill>
                  <a:schemeClr val="dk1"/>
                </a:solidFill>
              </a:rPr>
              <a:t>슬라이드의 빨간색 부분이 앞에서 설명한 PQ, MQQ의 Q테이블에 해당한다고 할 수 있겠습니다.</a:t>
            </a:r>
            <a:endParaRPr sz="1000">
              <a:solidFill>
                <a:schemeClr val="dk1"/>
              </a:solidFill>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g1318e4465e0_1_3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1" name="Google Shape;401;g1318e4465e0_1_3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ko" sz="1000">
                <a:solidFill>
                  <a:schemeClr val="dk1"/>
                </a:solidFill>
              </a:rPr>
              <a:t>초기 DQN은 제대로 학습되지 않았습니다. 좌측의 GIF를 보시면 갈피를 못잡고 있는 강자를 보실 수 있습니다.</a:t>
            </a:r>
            <a:endParaRPr sz="1000">
              <a:solidFill>
                <a:schemeClr val="dk1"/>
              </a:solidFill>
            </a:endParaRPr>
          </a:p>
          <a:p>
            <a:pPr marL="0" lvl="0" indent="0" algn="l" rtl="0">
              <a:lnSpc>
                <a:spcPct val="115000"/>
              </a:lnSpc>
              <a:spcBef>
                <a:spcPts val="0"/>
              </a:spcBef>
              <a:spcAft>
                <a:spcPts val="0"/>
              </a:spcAft>
              <a:buNone/>
            </a:pPr>
            <a:r>
              <a:rPr lang="ko" sz="1000">
                <a:solidFill>
                  <a:schemeClr val="dk1"/>
                </a:solidFill>
              </a:rPr>
              <a:t>이때 Input으로 시작 좌표와 다음 아이템 좌표를 주었고, 환경은 기업에서 제공한 baseline 코드를 활용했습니다. </a:t>
            </a:r>
            <a:endParaRPr sz="10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ko" sz="1000">
                <a:solidFill>
                  <a:schemeClr val="dk1"/>
                </a:solidFill>
              </a:rPr>
              <a:t>그리고 baseline 코드는 장애물에 닿거나 밖으로 나가면 학습이 종료되도록 구현되어 있었습니다.</a:t>
            </a:r>
            <a:endParaRPr sz="10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ko" sz="1000">
                <a:solidFill>
                  <a:schemeClr val="dk1"/>
                </a:solidFill>
              </a:rPr>
              <a:t>Network는 2개층의 fc 네트워크를 사용했고 하이퍼파라미터는 학습한 책, 문헌 등을 토대로 구현했습니다.</a:t>
            </a:r>
            <a:endParaRPr sz="1000">
              <a:solidFill>
                <a:schemeClr val="dk1"/>
              </a:solidFill>
            </a:endParaRPr>
          </a:p>
          <a:p>
            <a:pPr marL="0" lvl="0" indent="0" algn="l" rtl="0">
              <a:lnSpc>
                <a:spcPct val="115000"/>
              </a:lnSpc>
              <a:spcBef>
                <a:spcPts val="0"/>
              </a:spcBef>
              <a:spcAft>
                <a:spcPts val="0"/>
              </a:spcAft>
              <a:buNone/>
            </a:pPr>
            <a:r>
              <a:rPr lang="ko" sz="1000">
                <a:solidFill>
                  <a:schemeClr val="dk1"/>
                </a:solidFill>
              </a:rPr>
              <a:t>이렇게 헤매고 있는 초기 버전을 어떻게 개선했는지는 뒤에서 자세하게 다루겠습니다.</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g1318e4465e0_1_4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1318e4465e0_1_4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ko" sz="1000">
                <a:solidFill>
                  <a:schemeClr val="dk1"/>
                </a:solidFill>
              </a:rPr>
              <a:t>최종 결과를 우측의 gif를 통해 미리 보여드리자면, 강자가 최단거리로 item을 모두 갖고 돌아오는 모습을 확인할 수 있습니다.</a:t>
            </a:r>
            <a:endParaRPr sz="1000">
              <a:solidFill>
                <a:schemeClr val="dk1"/>
              </a:solidFill>
            </a:endParaRPr>
          </a:p>
          <a:p>
            <a:pPr marL="0" lvl="0" indent="0" algn="l" rtl="0">
              <a:lnSpc>
                <a:spcPct val="115000"/>
              </a:lnSpc>
              <a:spcBef>
                <a:spcPts val="0"/>
              </a:spcBef>
              <a:spcAft>
                <a:spcPts val="0"/>
              </a:spcAft>
              <a:buNone/>
            </a:pPr>
            <a:r>
              <a:rPr lang="ko" sz="1000">
                <a:solidFill>
                  <a:schemeClr val="dk1"/>
                </a:solidFill>
              </a:rPr>
              <a:t>test를 할 때 이동할 수 있는 step을 최대 50으로 제한을 두었음에도 승률이 100%로 끝났습니다. 이동 수의 평균은 43.39가 나왔습니다.</a:t>
            </a:r>
            <a:endParaRPr sz="1000">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sz="1000">
              <a:solidFill>
                <a:schemeClr val="dk1"/>
              </a:solidFill>
            </a:endParaRPr>
          </a:p>
          <a:p>
            <a:pPr marL="0" lvl="0" indent="0" algn="l" rtl="0">
              <a:lnSpc>
                <a:spcPct val="115000"/>
              </a:lnSpc>
              <a:spcBef>
                <a:spcPts val="0"/>
              </a:spcBef>
              <a:spcAft>
                <a:spcPts val="0"/>
              </a:spcAft>
              <a:buNone/>
            </a:pPr>
            <a:r>
              <a:rPr lang="ko" sz="1000">
                <a:solidFill>
                  <a:schemeClr val="dk1"/>
                </a:solidFill>
              </a:rPr>
              <a:t>최대 step을 50으로 준 이유는 기업측에서 정해준 item 개수가 최대 7개이고, </a:t>
            </a:r>
            <a:endParaRPr sz="1000">
              <a:solidFill>
                <a:schemeClr val="dk1"/>
              </a:solidFill>
            </a:endParaRPr>
          </a:p>
          <a:p>
            <a:pPr marL="0" lvl="0" indent="0" algn="l" rtl="0">
              <a:lnSpc>
                <a:spcPct val="115000"/>
              </a:lnSpc>
              <a:spcBef>
                <a:spcPts val="0"/>
              </a:spcBef>
              <a:spcAft>
                <a:spcPts val="0"/>
              </a:spcAft>
              <a:buNone/>
            </a:pPr>
            <a:r>
              <a:rPr lang="ko" sz="1000">
                <a:solidFill>
                  <a:schemeClr val="dk1"/>
                </a:solidFill>
              </a:rPr>
              <a:t>이들을 모두 가져오는 경우의 수를 생각해 보았을 때 최대 46 스텝이 나와 여기에 4 스텝 정도 여유를 허용하여 최대 step수를 정했습니다.</a:t>
            </a:r>
            <a:endParaRPr sz="1000">
              <a:solidFill>
                <a:schemeClr val="dk1"/>
              </a:solidFill>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g1318e4465e0_1_3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8" name="Google Shape;418;g1318e4465e0_1_3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ko" sz="1000">
                <a:solidFill>
                  <a:schemeClr val="dk1"/>
                </a:solidFill>
              </a:rPr>
              <a:t>초기 DQN에서 바뀐 개선사항으로 grid map, input, 보상체계, 게임 종료 조건 변경, 액션 마스킹과 무브 block, 네트워크 그리고 하이퍼파라미터 값을 개선했습니다.</a:t>
            </a:r>
            <a:endParaRPr sz="1000">
              <a:solidFill>
                <a:schemeClr val="dk1"/>
              </a:solidFill>
            </a:endParaRPr>
          </a:p>
          <a:p>
            <a:pPr marL="0" lvl="0" indent="0" algn="l" rtl="0">
              <a:lnSpc>
                <a:spcPct val="115000"/>
              </a:lnSpc>
              <a:spcBef>
                <a:spcPts val="0"/>
              </a:spcBef>
              <a:spcAft>
                <a:spcPts val="0"/>
              </a:spcAft>
              <a:buNone/>
            </a:pPr>
            <a:r>
              <a:rPr lang="ko" sz="1000">
                <a:solidFill>
                  <a:schemeClr val="dk1"/>
                </a:solidFill>
              </a:rPr>
              <a:t>이러한 개선에는 특히 멘토님들의 조언을 따랐으며, 기존 사례들을 참고하였습니다…</a:t>
            </a:r>
            <a:endParaRPr sz="1000">
              <a:solidFill>
                <a:schemeClr val="dk1"/>
              </a:solidFill>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1318e4465e0_1_4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1318e4465e0_1_4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ko" sz="1000">
                <a:solidFill>
                  <a:schemeClr val="dk1"/>
                </a:solidFill>
              </a:rPr>
              <a:t>초기 DQN은 강자에게 현재 좌표와, 타겟 좌표를 줬습니다. </a:t>
            </a:r>
            <a:endParaRPr sz="10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ko" sz="1000">
                <a:solidFill>
                  <a:schemeClr val="dk1"/>
                </a:solidFill>
              </a:rPr>
              <a:t>하지만 멘토링 과정에서 강자가 얻을 수 있는 정보가 너무 제한적이라는 답변을 듣고 grid map을 통째로 넣어 지역적인 정보도 학습할 수 있게 유도했습니다.</a:t>
            </a:r>
            <a:endParaRPr sz="1000">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sz="10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ko" sz="1000">
                <a:solidFill>
                  <a:schemeClr val="dk1"/>
                </a:solidFill>
              </a:rPr>
              <a:t>빈 선반은 100에서 -1로, 목적지는 -100에서 가장 먼저 먹어야 하는 item을 10으로 두고 다음 item은 9, 다다음 item은 8 이런식으로 차등화를 주었습니다.</a:t>
            </a:r>
            <a:endParaRPr sz="10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ko" sz="1000">
                <a:solidFill>
                  <a:schemeClr val="dk1"/>
                </a:solidFill>
              </a:rPr>
              <a:t>그리고 강자의 위치는 -5에서 1로 그 외에 길은 1에서 0으로 바꾸었습니다.</a:t>
            </a:r>
            <a:endParaRPr sz="1000">
              <a:solidFill>
                <a:schemeClr val="dk1"/>
              </a:solidFill>
            </a:endParaRPr>
          </a:p>
          <a:p>
            <a:pPr marL="0" lvl="0" indent="0" algn="l" rtl="0">
              <a:lnSpc>
                <a:spcPct val="115000"/>
              </a:lnSpc>
              <a:spcBef>
                <a:spcPts val="0"/>
              </a:spcBef>
              <a:spcAft>
                <a:spcPts val="0"/>
              </a:spcAft>
              <a:buNone/>
            </a:pPr>
            <a:r>
              <a:rPr lang="ko" sz="1000">
                <a:solidFill>
                  <a:schemeClr val="dk1"/>
                </a:solidFill>
              </a:rPr>
              <a:t>이렇게 grid map에 표시되는 값들의 편차를 줄여 표시했습니다.</a:t>
            </a:r>
            <a:endParaRPr sz="1000">
              <a:solidFill>
                <a:schemeClr val="dk1"/>
              </a:solidFill>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g1318e4465e0_1_40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8" name="Google Shape;438;g1318e4465e0_1_4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ko" sz="1000">
                <a:solidFill>
                  <a:schemeClr val="dk1"/>
                </a:solidFill>
              </a:rPr>
              <a:t>강자에게 grid map에 대한 정보를 보다 더 풍부하게 주기 위해 연속된 history를 갖고 있는 4장의 grid map을 통째로 줬습니다.</a:t>
            </a:r>
            <a:endParaRPr sz="1000">
              <a:solidFill>
                <a:schemeClr val="dk1"/>
              </a:solidFill>
            </a:endParaRPr>
          </a:p>
          <a:p>
            <a:pPr marL="0" lvl="0" indent="0" algn="l" rtl="0">
              <a:lnSpc>
                <a:spcPct val="115000"/>
              </a:lnSpc>
              <a:spcBef>
                <a:spcPts val="0"/>
              </a:spcBef>
              <a:spcAft>
                <a:spcPts val="0"/>
              </a:spcAft>
              <a:buNone/>
            </a:pPr>
            <a:r>
              <a:rPr lang="ko" sz="1000">
                <a:solidFill>
                  <a:schemeClr val="dk1"/>
                </a:solidFill>
              </a:rPr>
              <a:t>이는 움직임에 대해 grid map이 어떻게 변했는지 정보를 갖고 있으므로, 시계열적인 특징을 갖게 되어, 원활한 학습을 유도했습니다.</a:t>
            </a:r>
            <a:endParaRPr sz="1000">
              <a:solidFill>
                <a:schemeClr val="dk1"/>
              </a:solidFill>
            </a:endParaRPr>
          </a:p>
          <a:p>
            <a:pPr marL="0" lvl="0" indent="0" algn="l" rtl="0">
              <a:lnSpc>
                <a:spcPct val="115000"/>
              </a:lnSpc>
              <a:spcBef>
                <a:spcPts val="0"/>
              </a:spcBef>
              <a:spcAft>
                <a:spcPts val="0"/>
              </a:spcAft>
              <a:buNone/>
            </a:pPr>
            <a:r>
              <a:rPr lang="ko" sz="1000">
                <a:solidFill>
                  <a:schemeClr val="dk1"/>
                </a:solidFill>
              </a:rPr>
              <a:t>우측 그리드맵 4장이 겹쳐있는 이미지를 보시면, 강자가 걸어온 길을 숫자1로 표시하고 있는걸 확인하실 수 있습니다.</a:t>
            </a:r>
            <a:endParaRPr sz="1000">
              <a:solidFill>
                <a:schemeClr val="dk1"/>
              </a:solidFill>
            </a:endParaRPr>
          </a:p>
          <a:p>
            <a:pPr marL="0" lvl="0" indent="0" algn="l" rtl="0">
              <a:lnSpc>
                <a:spcPct val="115000"/>
              </a:lnSpc>
              <a:spcBef>
                <a:spcPts val="0"/>
              </a:spcBef>
              <a:spcAft>
                <a:spcPts val="0"/>
              </a:spcAft>
              <a:buNone/>
            </a:pPr>
            <a:endParaRPr sz="1000">
              <a:solidFill>
                <a:schemeClr val="dk1"/>
              </a:solidFill>
            </a:endParaRPr>
          </a:p>
          <a:p>
            <a:pPr marL="0" lvl="0" indent="0" algn="l" rtl="0">
              <a:lnSpc>
                <a:spcPct val="115000"/>
              </a:lnSpc>
              <a:spcBef>
                <a:spcPts val="0"/>
              </a:spcBef>
              <a:spcAft>
                <a:spcPts val="0"/>
              </a:spcAft>
              <a:buNone/>
            </a:pPr>
            <a:r>
              <a:rPr lang="ko" sz="1000">
                <a:solidFill>
                  <a:schemeClr val="dk1"/>
                </a:solidFill>
              </a:rPr>
              <a:t>→</a:t>
            </a:r>
            <a:endParaRPr sz="1000">
              <a:solidFill>
                <a:schemeClr val="dk1"/>
              </a:solidFill>
            </a:endParaRPr>
          </a:p>
          <a:p>
            <a:pPr marL="0" lvl="0" indent="0" algn="l" rtl="0">
              <a:lnSpc>
                <a:spcPct val="115000"/>
              </a:lnSpc>
              <a:spcBef>
                <a:spcPts val="0"/>
              </a:spcBef>
              <a:spcAft>
                <a:spcPts val="0"/>
              </a:spcAft>
              <a:buNone/>
            </a:pPr>
            <a:endParaRPr sz="1000">
              <a:solidFill>
                <a:schemeClr val="dk1"/>
              </a:solidFill>
            </a:endParaRPr>
          </a:p>
          <a:p>
            <a:pPr marL="0" lvl="0" indent="0" algn="l" rtl="0">
              <a:lnSpc>
                <a:spcPct val="115000"/>
              </a:lnSpc>
              <a:spcBef>
                <a:spcPts val="0"/>
              </a:spcBef>
              <a:spcAft>
                <a:spcPts val="0"/>
              </a:spcAft>
              <a:buNone/>
            </a:pPr>
            <a:r>
              <a:rPr lang="ko" sz="1000">
                <a:solidFill>
                  <a:schemeClr val="dk1"/>
                </a:solidFill>
              </a:rPr>
              <a:t>실제로는 그리드맵 한 장에 강자의 현재 위치를 의미 하는 숫자 1이 하나씩밖에 표시되어 있지 않지만,</a:t>
            </a:r>
            <a:endParaRPr sz="1000">
              <a:solidFill>
                <a:schemeClr val="dk1"/>
              </a:solidFill>
            </a:endParaRPr>
          </a:p>
          <a:p>
            <a:pPr marL="0" lvl="0" indent="0" algn="l" rtl="0">
              <a:lnSpc>
                <a:spcPct val="115000"/>
              </a:lnSpc>
              <a:spcBef>
                <a:spcPts val="0"/>
              </a:spcBef>
              <a:spcAft>
                <a:spcPts val="0"/>
              </a:spcAft>
              <a:buNone/>
            </a:pPr>
            <a:r>
              <a:rPr lang="ko" sz="1000">
                <a:solidFill>
                  <a:schemeClr val="dk1"/>
                </a:solidFill>
              </a:rPr>
              <a:t>그리드맵 네 장이 동시에 들어올 경우의 이해를 돕기 위해 다음과 같이 표현했습니다.</a:t>
            </a:r>
            <a:endParaRPr sz="1000">
              <a:solidFill>
                <a:schemeClr val="dk1"/>
              </a:solidFill>
            </a:endParaRPr>
          </a:p>
          <a:p>
            <a:pPr marL="0" lvl="0" indent="0" algn="l" rtl="0">
              <a:lnSpc>
                <a:spcPct val="115000"/>
              </a:lnSpc>
              <a:spcBef>
                <a:spcPts val="0"/>
              </a:spcBef>
              <a:spcAft>
                <a:spcPts val="0"/>
              </a:spcAft>
              <a:buNone/>
            </a:pPr>
            <a:endParaRPr sz="1000">
              <a:solidFill>
                <a:schemeClr val="dk1"/>
              </a:solidFill>
            </a:endParaRPr>
          </a:p>
          <a:p>
            <a:pPr marL="0" lvl="0" indent="0" algn="l" rtl="0">
              <a:lnSpc>
                <a:spcPct val="115000"/>
              </a:lnSpc>
              <a:spcBef>
                <a:spcPts val="0"/>
              </a:spcBef>
              <a:spcAft>
                <a:spcPts val="0"/>
              </a:spcAft>
              <a:buNone/>
            </a:pPr>
            <a:endParaRPr sz="1000">
              <a:solidFill>
                <a:schemeClr val="dk1"/>
              </a:solidFill>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Google Shape;455;g1318e4465e0_1_4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6" name="Google Shape;456;g1318e4465e0_1_4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ko" sz="1000">
                <a:solidFill>
                  <a:schemeClr val="dk1"/>
                </a:solidFill>
              </a:rPr>
              <a:t>보상 체계도 변화를 줬습니다. 중앙에 있는 노란색 팩맨이 강자이고 좌측 상단에 있는 별이 아이템입니다.</a:t>
            </a:r>
            <a:endParaRPr sz="1000">
              <a:solidFill>
                <a:schemeClr val="dk1"/>
              </a:solidFill>
            </a:endParaRPr>
          </a:p>
          <a:p>
            <a:pPr marL="0" lvl="0" indent="0" algn="l" rtl="0">
              <a:lnSpc>
                <a:spcPct val="115000"/>
              </a:lnSpc>
              <a:spcBef>
                <a:spcPts val="0"/>
              </a:spcBef>
              <a:spcAft>
                <a:spcPts val="0"/>
              </a:spcAft>
              <a:buNone/>
            </a:pPr>
            <a:r>
              <a:rPr lang="ko" sz="1000">
                <a:solidFill>
                  <a:schemeClr val="dk1"/>
                </a:solidFill>
              </a:rPr>
              <a:t>기존의 방식은 어디로 가던지 동일한 보상을 얻고 있었습니다. 이는 강자가 아이템 위치까지 도착하지 않고 방황하는 모습을 보여줬습니다.</a:t>
            </a:r>
            <a:endParaRPr sz="1000">
              <a:solidFill>
                <a:schemeClr val="dk1"/>
              </a:solidFill>
            </a:endParaRPr>
          </a:p>
          <a:p>
            <a:pPr marL="0" lvl="0" indent="0" algn="l" rtl="0">
              <a:lnSpc>
                <a:spcPct val="115000"/>
              </a:lnSpc>
              <a:spcBef>
                <a:spcPts val="0"/>
              </a:spcBef>
              <a:spcAft>
                <a:spcPts val="0"/>
              </a:spcAft>
              <a:buNone/>
            </a:pPr>
            <a:endParaRPr sz="1000">
              <a:solidFill>
                <a:schemeClr val="dk1"/>
              </a:solidFill>
            </a:endParaRPr>
          </a:p>
          <a:p>
            <a:pPr marL="0" lvl="0" indent="0" algn="l" rtl="0">
              <a:lnSpc>
                <a:spcPct val="115000"/>
              </a:lnSpc>
              <a:spcBef>
                <a:spcPts val="0"/>
              </a:spcBef>
              <a:spcAft>
                <a:spcPts val="0"/>
              </a:spcAft>
              <a:buNone/>
            </a:pPr>
            <a:r>
              <a:rPr lang="ko" sz="1000">
                <a:solidFill>
                  <a:schemeClr val="dk1"/>
                </a:solidFill>
              </a:rPr>
              <a:t>새로운 보상체계는 아이템으로 가까워지면 좋은 행동이므로 플러스 보상, 멀어지면 나쁜 행동이므로 맴매를 맞습니다. </a:t>
            </a:r>
            <a:endParaRPr sz="1000">
              <a:solidFill>
                <a:schemeClr val="dk1"/>
              </a:solidFill>
            </a:endParaRPr>
          </a:p>
          <a:p>
            <a:pPr marL="0" lvl="0" indent="0" algn="l" rtl="0">
              <a:lnSpc>
                <a:spcPct val="115000"/>
              </a:lnSpc>
              <a:spcBef>
                <a:spcPts val="0"/>
              </a:spcBef>
              <a:spcAft>
                <a:spcPts val="0"/>
              </a:spcAft>
              <a:buNone/>
            </a:pPr>
            <a:r>
              <a:rPr lang="ko" sz="1000">
                <a:solidFill>
                  <a:schemeClr val="dk1"/>
                </a:solidFill>
              </a:rPr>
              <a:t>그리고 목적지에 가까워질 수록 더 큰 플러스 보상, 멀어질 수록 더 큰 마이너스 보상을 주도록 바꿨습니다.</a:t>
            </a:r>
            <a:endParaRPr sz="1000">
              <a:solidFill>
                <a:schemeClr val="dk1"/>
              </a:solidFill>
            </a:endParaRPr>
          </a:p>
          <a:p>
            <a:pPr marL="0" lvl="0" indent="0" algn="l" rtl="0">
              <a:lnSpc>
                <a:spcPct val="115000"/>
              </a:lnSpc>
              <a:spcBef>
                <a:spcPts val="0"/>
              </a:spcBef>
              <a:spcAft>
                <a:spcPts val="0"/>
              </a:spcAft>
              <a:buNone/>
            </a:pPr>
            <a:endParaRPr sz="1000">
              <a:solidFill>
                <a:schemeClr val="dk1"/>
              </a:solidFill>
            </a:endParaRPr>
          </a:p>
          <a:p>
            <a:pPr marL="0" lvl="0" indent="0" algn="l" rtl="0">
              <a:lnSpc>
                <a:spcPct val="115000"/>
              </a:lnSpc>
              <a:spcBef>
                <a:spcPts val="0"/>
              </a:spcBef>
              <a:spcAft>
                <a:spcPts val="0"/>
              </a:spcAft>
              <a:buNone/>
            </a:pPr>
            <a:r>
              <a:rPr lang="ko" sz="1000">
                <a:solidFill>
                  <a:schemeClr val="dk1"/>
                </a:solidFill>
              </a:rPr>
              <a:t>이렇게 목적지까지 거리와 방향에 비례하는 확실한 보상을 제공함으로써 강자가 목적지로 확실하게 유도되는 효과를 가져왔습니다.</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1318e4465e0_1_4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1318e4465e0_1_4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ko" sz="1000">
                <a:solidFill>
                  <a:schemeClr val="dk1"/>
                </a:solidFill>
              </a:rPr>
              <a:t>기존에는 그리드 월드에서 벗어나거나 장애물에 도착할시 학습이 종료되었으며, 빈 선반에 도착할 수 있었고 따로 action masking이 있지 않았습니다.</a:t>
            </a:r>
            <a:endParaRPr sz="1000">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sz="1000">
              <a:solidFill>
                <a:schemeClr val="dk1"/>
              </a:solidFill>
            </a:endParaRPr>
          </a:p>
          <a:p>
            <a:pPr marL="0" lvl="0" indent="0" algn="l" rtl="0">
              <a:lnSpc>
                <a:spcPct val="115000"/>
              </a:lnSpc>
              <a:spcBef>
                <a:spcPts val="0"/>
              </a:spcBef>
              <a:spcAft>
                <a:spcPts val="0"/>
              </a:spcAft>
              <a:buNone/>
            </a:pPr>
            <a:r>
              <a:rPr lang="ko" sz="1000">
                <a:solidFill>
                  <a:schemeClr val="dk1"/>
                </a:solidFill>
              </a:rPr>
              <a:t>하지만 강자가 죽지 않고 더 많은 학습을 경험할 수 있도록 학습이 종료되는 루트를 최소화 했습니다. </a:t>
            </a:r>
            <a:endParaRPr sz="10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ko" sz="1000">
                <a:solidFill>
                  <a:schemeClr val="dk1"/>
                </a:solidFill>
              </a:rPr>
              <a:t>대신 끝나지 않고 돌아다니는 현상을 막기 위해 최대 step수를 정했습니다. </a:t>
            </a:r>
            <a:endParaRPr sz="1000">
              <a:solidFill>
                <a:schemeClr val="dk1"/>
              </a:solidFill>
            </a:endParaRPr>
          </a:p>
          <a:p>
            <a:pPr marL="0" lvl="0" indent="0" algn="l" rtl="0">
              <a:lnSpc>
                <a:spcPct val="115000"/>
              </a:lnSpc>
              <a:spcBef>
                <a:spcPts val="0"/>
              </a:spcBef>
              <a:spcAft>
                <a:spcPts val="0"/>
              </a:spcAft>
              <a:buNone/>
            </a:pPr>
            <a:r>
              <a:rPr lang="ko" sz="1000">
                <a:solidFill>
                  <a:schemeClr val="dk1"/>
                </a:solidFill>
              </a:rPr>
              <a:t>최대 step수를 200으로 맞춘 이유는 강자가 돌아다닐 수 있는 칸의 개수가 53인데, 200은 네 번이나 왕복할 수 있는 값의 범위입니다. </a:t>
            </a:r>
            <a:endParaRPr sz="10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ko" sz="1000">
                <a:solidFill>
                  <a:schemeClr val="dk1"/>
                </a:solidFill>
              </a:rPr>
              <a:t>이를 넘어서면 강자가 갈피를 잡지 못함을 의미하므로 학습을 강제로 종료시켰습니다.</a:t>
            </a:r>
            <a:endParaRPr sz="1000">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Google Shape;493;g1318e4465e0_1_4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4" name="Google Shape;494;g1318e4465e0_1_4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ko" sz="1000">
                <a:solidFill>
                  <a:schemeClr val="dk1"/>
                </a:solidFill>
              </a:rPr>
              <a:t>그리고 강자가 학습을 더 원활하게 할 수 있도록 action masking과 move block을 추가했습니다. </a:t>
            </a:r>
            <a:endParaRPr sz="1000">
              <a:solidFill>
                <a:schemeClr val="dk1"/>
              </a:solidFill>
            </a:endParaRPr>
          </a:p>
          <a:p>
            <a:pPr marL="0" lvl="0" indent="0" algn="l" rtl="0">
              <a:lnSpc>
                <a:spcPct val="115000"/>
              </a:lnSpc>
              <a:spcBef>
                <a:spcPts val="0"/>
              </a:spcBef>
              <a:spcAft>
                <a:spcPts val="0"/>
              </a:spcAft>
              <a:buNone/>
            </a:pPr>
            <a:r>
              <a:rPr lang="ko" sz="1000">
                <a:solidFill>
                  <a:schemeClr val="dk1"/>
                </a:solidFill>
              </a:rPr>
              <a:t>action masking은 특정 좌표에 있을때 무조건 이동하는 방향을 정해둔 것이고, move block은 선반 사이는 움직일 수 없다는 현실을 반영해서 추가했습니다.</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131d239a861_9_2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131d239a861_9_2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ko" sz="1200">
                <a:solidFill>
                  <a:srgbClr val="333333"/>
                </a:solidFill>
                <a:highlight>
                  <a:srgbClr val="FFFFFF"/>
                </a:highlight>
              </a:rPr>
              <a:t>구체적인 주제는 다음과 같습니다. 여기 표를 보시면, 파란색은 아이템위치, 빨간색은 시작지점이자 종료지점, 검정색은 장애물입니다. 에이전트, 저희는 강자라고 불렀는데요, 우리 강자가 지시 받은 아이템을 전부 챙겨서 시작지점에서 출발해 종료지점까지 최단 경로로 돌아오도록 강화학습시키는 것입니다. 물론 장애물을 피해서입니다!</a:t>
            </a:r>
            <a:endParaRPr sz="1200">
              <a:solidFill>
                <a:srgbClr val="333333"/>
              </a:solidFill>
              <a:highlight>
                <a:srgbClr val="FFFFFF"/>
              </a:highlight>
            </a:endParaRPr>
          </a:p>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g131d239a861_9_2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4" name="Google Shape;504;g131d239a861_9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ko" sz="1000">
                <a:solidFill>
                  <a:schemeClr val="dk1"/>
                </a:solidFill>
              </a:rPr>
              <a:t>Network는 기존에 간단한 input 데이터를 fc layer로 처리했는데, input 값이 grid map으로 바꾸면서 이의 지역 정보를 학습하기 위해 convolution을 적용했습니다.</a:t>
            </a:r>
            <a:endParaRPr sz="1000">
              <a:solidFill>
                <a:schemeClr val="dk1"/>
              </a:solidFill>
            </a:endParaRPr>
          </a:p>
          <a:p>
            <a:pPr marL="0" lvl="0" indent="0" algn="l" rtl="0">
              <a:lnSpc>
                <a:spcPct val="115000"/>
              </a:lnSpc>
              <a:spcBef>
                <a:spcPts val="0"/>
              </a:spcBef>
              <a:spcAft>
                <a:spcPts val="0"/>
              </a:spcAft>
              <a:buNone/>
            </a:pPr>
            <a:r>
              <a:rPr lang="ko" sz="1000">
                <a:solidFill>
                  <a:schemeClr val="dk1"/>
                </a:solidFill>
              </a:rPr>
              <a:t>그리고 DQN의 단점인 특정 조건에서 Q value를 높게 예측하는 현상이 발생하는데, 이는 학습에 악영향을 미치므로 DDQN을 적용하여 해당 현상 억제 및 성능 개선을 했습니다.</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4"/>
        <p:cNvGrpSpPr/>
        <p:nvPr/>
      </p:nvGrpSpPr>
      <p:grpSpPr>
        <a:xfrm>
          <a:off x="0" y="0"/>
          <a:ext cx="0" cy="0"/>
          <a:chOff x="0" y="0"/>
          <a:chExt cx="0" cy="0"/>
        </a:xfrm>
      </p:grpSpPr>
      <p:sp>
        <p:nvSpPr>
          <p:cNvPr id="525" name="Google Shape;525;g1318e4465e0_1_6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6" name="Google Shape;526;g1318e4465e0_1_6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ko" sz="1000">
                <a:solidFill>
                  <a:schemeClr val="dk1"/>
                </a:solidFill>
              </a:rPr>
              <a:t>앞서 말씀드린 개선사항을 적용한 하나의 baseline을 만들어 두고 값을 하나씩 바꿔가며 최적의 하이퍼파라미터를 찾았습니다.</a:t>
            </a:r>
            <a:endParaRPr sz="1000">
              <a:solidFill>
                <a:schemeClr val="dk1"/>
              </a:solidFill>
            </a:endParaRPr>
          </a:p>
          <a:p>
            <a:pPr marL="0" lvl="0" indent="0" algn="l" rtl="0">
              <a:lnSpc>
                <a:spcPct val="115000"/>
              </a:lnSpc>
              <a:spcBef>
                <a:spcPts val="0"/>
              </a:spcBef>
              <a:spcAft>
                <a:spcPts val="0"/>
              </a:spcAft>
              <a:buNone/>
            </a:pPr>
            <a:r>
              <a:rPr lang="ko" sz="1000">
                <a:solidFill>
                  <a:schemeClr val="dk1"/>
                </a:solidFill>
              </a:rPr>
              <a:t>이들 중 buffer limit, batch size, 씽크 프리퀀시(sync freq), epsilon 값 등이 학습에 큰 영향을 미쳤습니다.</a:t>
            </a:r>
            <a:endParaRPr sz="1000">
              <a:solidFill>
                <a:schemeClr val="dk1"/>
              </a:solidFill>
            </a:endParaRPr>
          </a:p>
          <a:p>
            <a:pPr marL="0" lvl="0" indent="0" algn="l" rtl="0">
              <a:lnSpc>
                <a:spcPct val="115000"/>
              </a:lnSpc>
              <a:spcBef>
                <a:spcPts val="0"/>
              </a:spcBef>
              <a:spcAft>
                <a:spcPts val="0"/>
              </a:spcAft>
              <a:buNone/>
            </a:pPr>
            <a:r>
              <a:rPr lang="ko" sz="1000">
                <a:solidFill>
                  <a:schemeClr val="dk1"/>
                </a:solidFill>
              </a:rPr>
              <a:t>보다 더 자세한 하이퍼파라미터 변화의 흐름을 보고 싶으시면 깃허브에 있는 페들릿 링크 참조 바랍니다. </a:t>
            </a:r>
            <a:endParaRPr sz="10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ko" sz="1000">
                <a:solidFill>
                  <a:schemeClr val="dk1"/>
                </a:solidFill>
              </a:rPr>
              <a:t>최종적으로 학습이 잘 되도록 하이퍼파라미터를 맞춰 놓으니 epoch를 8만에서 5만 그리고 5만에서 3만으로 낮췄음에도 학습 및 테스트 결과가 좋게 나왔습니다.</a:t>
            </a:r>
            <a:endParaRPr sz="1000">
              <a:solidFill>
                <a:schemeClr val="dk1"/>
              </a:solidFill>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1"/>
        <p:cNvGrpSpPr/>
        <p:nvPr/>
      </p:nvGrpSpPr>
      <p:grpSpPr>
        <a:xfrm>
          <a:off x="0" y="0"/>
          <a:ext cx="0" cy="0"/>
          <a:chOff x="0" y="0"/>
          <a:chExt cx="0" cy="0"/>
        </a:xfrm>
      </p:grpSpPr>
      <p:sp>
        <p:nvSpPr>
          <p:cNvPr id="532" name="Google Shape;532;g1318e4465e0_1_3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3" name="Google Shape;533;g1318e4465e0_1_3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ko" sz="1000">
                <a:solidFill>
                  <a:schemeClr val="dk1"/>
                </a:solidFill>
              </a:rPr>
              <a:t>최종 DQN의 학습 결과는 다음과 같이 나왔습니다.</a:t>
            </a:r>
            <a:endParaRPr sz="1000">
              <a:solidFill>
                <a:schemeClr val="dk1"/>
              </a:solidFill>
            </a:endParaRPr>
          </a:p>
          <a:p>
            <a:pPr marL="0" lvl="0" indent="0" algn="l" rtl="0">
              <a:lnSpc>
                <a:spcPct val="115000"/>
              </a:lnSpc>
              <a:spcBef>
                <a:spcPts val="0"/>
              </a:spcBef>
              <a:spcAft>
                <a:spcPts val="0"/>
              </a:spcAft>
              <a:buNone/>
            </a:pPr>
            <a:r>
              <a:rPr lang="ko" sz="1000">
                <a:solidFill>
                  <a:schemeClr val="dk1"/>
                </a:solidFill>
              </a:rPr>
              <a:t>move와 Loss, cum reward 값의 흐름을 보면 에포크가 진행될수록 수렴이 되는 모습을 볼 수 있습니다.</a:t>
            </a:r>
            <a:endParaRPr sz="1000">
              <a:solidFill>
                <a:schemeClr val="dk1"/>
              </a:solidFill>
            </a:endParaRPr>
          </a:p>
          <a:p>
            <a:pPr marL="0" lvl="0" indent="0" algn="l" rtl="0">
              <a:lnSpc>
                <a:spcPct val="115000"/>
              </a:lnSpc>
              <a:spcBef>
                <a:spcPts val="0"/>
              </a:spcBef>
              <a:spcAft>
                <a:spcPts val="0"/>
              </a:spcAft>
              <a:buNone/>
            </a:pPr>
            <a:endParaRPr sz="1000">
              <a:solidFill>
                <a:schemeClr val="dk1"/>
              </a:solidFill>
            </a:endParaRPr>
          </a:p>
          <a:p>
            <a:pPr marL="0" lvl="0" indent="0" algn="l" rtl="0">
              <a:lnSpc>
                <a:spcPct val="115000"/>
              </a:lnSpc>
              <a:spcBef>
                <a:spcPts val="0"/>
              </a:spcBef>
              <a:spcAft>
                <a:spcPts val="0"/>
              </a:spcAft>
              <a:buNone/>
            </a:pPr>
            <a:r>
              <a:rPr lang="ko" sz="1000">
                <a:solidFill>
                  <a:schemeClr val="dk1"/>
                </a:solidFill>
              </a:rPr>
              <a:t>(박흥선 추가: 참고)</a:t>
            </a:r>
            <a:endParaRPr sz="1000">
              <a:solidFill>
                <a:schemeClr val="dk1"/>
              </a:solidFill>
            </a:endParaRPr>
          </a:p>
          <a:p>
            <a:pPr marL="0" lvl="0" indent="0" algn="l" rtl="0">
              <a:lnSpc>
                <a:spcPct val="115000"/>
              </a:lnSpc>
              <a:spcBef>
                <a:spcPts val="0"/>
              </a:spcBef>
              <a:spcAft>
                <a:spcPts val="0"/>
              </a:spcAft>
              <a:buNone/>
            </a:pPr>
            <a:r>
              <a:rPr lang="ko" sz="1000">
                <a:solidFill>
                  <a:schemeClr val="dk1"/>
                </a:solidFill>
              </a:rPr>
              <a:t>하나의 이포크에서 경로를 찾기 위한 액션(무브)이 많이 일어나므로 </a:t>
            </a:r>
            <a:endParaRPr sz="1000">
              <a:solidFill>
                <a:schemeClr val="dk1"/>
              </a:solidFill>
            </a:endParaRPr>
          </a:p>
          <a:p>
            <a:pPr marL="0" lvl="0" indent="0" algn="l" rtl="0">
              <a:lnSpc>
                <a:spcPct val="115000"/>
              </a:lnSpc>
              <a:spcBef>
                <a:spcPts val="0"/>
              </a:spcBef>
              <a:spcAft>
                <a:spcPts val="0"/>
              </a:spcAft>
              <a:buNone/>
            </a:pPr>
            <a:r>
              <a:rPr lang="ko" sz="1000">
                <a:solidFill>
                  <a:schemeClr val="dk1"/>
                </a:solidFill>
              </a:rPr>
              <a:t>예를 들면, 이포크 수는 5만이더라도 액션 수는 백만 이상 발생할 수 있음</a:t>
            </a:r>
            <a:endParaRPr sz="1000">
              <a:solidFill>
                <a:schemeClr val="dk1"/>
              </a:solidFill>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Google Shape;544;g1320cc63e23_1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5" name="Google Shape;545;g1320cc63e23_1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ko" sz="1000">
                <a:solidFill>
                  <a:schemeClr val="dk1"/>
                </a:solidFill>
              </a:rPr>
              <a:t>초반에 네트워크로 문제를 풀기 위해 각자 다양한 시도를 해보았지만, 결국 좋은 결과를 얻지 못한 경험이 있습니다.</a:t>
            </a:r>
            <a:endParaRPr sz="1000">
              <a:solidFill>
                <a:schemeClr val="dk1"/>
              </a:solidFill>
            </a:endParaRPr>
          </a:p>
          <a:p>
            <a:pPr marL="0" lvl="0" indent="0" algn="l" rtl="0">
              <a:lnSpc>
                <a:spcPct val="115000"/>
              </a:lnSpc>
              <a:spcBef>
                <a:spcPts val="0"/>
              </a:spcBef>
              <a:spcAft>
                <a:spcPts val="0"/>
              </a:spcAft>
              <a:buNone/>
            </a:pPr>
            <a:r>
              <a:rPr lang="ko" sz="1000">
                <a:solidFill>
                  <a:schemeClr val="dk1"/>
                </a:solidFill>
              </a:rPr>
              <a:t>그래서 원인을 파악하기 위해 시작부터 아이템 위치까지 가는 1번, 아이템을 먹고 되돌아오는 2번처럼 문제를 단순화하여 접근했습니다.</a:t>
            </a:r>
            <a:endParaRPr sz="1000">
              <a:solidFill>
                <a:schemeClr val="dk1"/>
              </a:solidFill>
            </a:endParaRPr>
          </a:p>
          <a:p>
            <a:pPr marL="0" lvl="0" indent="0" algn="l" rtl="0">
              <a:lnSpc>
                <a:spcPct val="115000"/>
              </a:lnSpc>
              <a:spcBef>
                <a:spcPts val="0"/>
              </a:spcBef>
              <a:spcAft>
                <a:spcPts val="0"/>
              </a:spcAft>
              <a:buNone/>
            </a:pPr>
            <a:r>
              <a:rPr lang="ko" sz="1000">
                <a:solidFill>
                  <a:schemeClr val="dk1"/>
                </a:solidFill>
              </a:rPr>
              <a:t>그리고 앞서 말씀드린 개선사항들을 적용해서 3번 문제를 해결했습니다.</a:t>
            </a:r>
            <a:endParaRPr sz="1000">
              <a:solidFill>
                <a:schemeClr val="dk1"/>
              </a:solidFill>
            </a:endParaRPr>
          </a:p>
          <a:p>
            <a:pPr marL="0" lvl="0" indent="0" algn="l" rtl="0">
              <a:lnSpc>
                <a:spcPct val="115000"/>
              </a:lnSpc>
              <a:spcBef>
                <a:spcPts val="0"/>
              </a:spcBef>
              <a:spcAft>
                <a:spcPts val="0"/>
              </a:spcAft>
              <a:buNone/>
            </a:pPr>
            <a:endParaRPr sz="1000">
              <a:solidFill>
                <a:schemeClr val="dk1"/>
              </a:solidFill>
            </a:endParaRPr>
          </a:p>
          <a:p>
            <a:pPr marL="0" lvl="0" indent="0" algn="l" rtl="0">
              <a:lnSpc>
                <a:spcPct val="115000"/>
              </a:lnSpc>
              <a:spcBef>
                <a:spcPts val="0"/>
              </a:spcBef>
              <a:spcAft>
                <a:spcPts val="0"/>
              </a:spcAft>
              <a:buNone/>
            </a:pPr>
            <a:r>
              <a:rPr lang="ko" sz="1000">
                <a:solidFill>
                  <a:schemeClr val="dk1"/>
                </a:solidFill>
              </a:rPr>
              <a:t>1번 사례를 통해 17개의 목적지 중 일부 목적지에 대해서만 DQN이 최적화 되는 현상도 발견했습니다.</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2"/>
        <p:cNvGrpSpPr/>
        <p:nvPr/>
      </p:nvGrpSpPr>
      <p:grpSpPr>
        <a:xfrm>
          <a:off x="0" y="0"/>
          <a:ext cx="0" cy="0"/>
          <a:chOff x="0" y="0"/>
          <a:chExt cx="0" cy="0"/>
        </a:xfrm>
      </p:grpSpPr>
      <p:sp>
        <p:nvSpPr>
          <p:cNvPr id="563" name="Google Shape;563;g1318e4465e0_1_6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4" name="Google Shape;564;g1318e4465e0_1_6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sz="1000">
                <a:solidFill>
                  <a:schemeClr val="dk1"/>
                </a:solidFill>
              </a:rPr>
              <a:t>DQN으로 test 돌리고 나온 결과물을 다음과 같이 정리했습니다.</a:t>
            </a:r>
            <a:endParaRPr sz="1000">
              <a:solidFill>
                <a:schemeClr val="dk1"/>
              </a:solidFill>
            </a:endParaRPr>
          </a:p>
          <a:p>
            <a:pPr marL="0" lvl="0" indent="0" algn="l" rtl="0">
              <a:spcBef>
                <a:spcPts val="0"/>
              </a:spcBef>
              <a:spcAft>
                <a:spcPts val="0"/>
              </a:spcAft>
              <a:buNone/>
            </a:pPr>
            <a:r>
              <a:rPr lang="ko" sz="1000">
                <a:solidFill>
                  <a:schemeClr val="dk1"/>
                </a:solidFill>
              </a:rPr>
              <a:t>오른쪽 표를 보시면 move와 episode의 개수가 나와 있는데, 이는 최적이 아닌 경로를 택한 에피소드입니다.</a:t>
            </a:r>
            <a:endParaRPr sz="1000">
              <a:solidFill>
                <a:schemeClr val="dk1"/>
              </a:solidFill>
            </a:endParaRPr>
          </a:p>
          <a:p>
            <a:pPr marL="0" lvl="0" indent="0" algn="l" rtl="0">
              <a:spcBef>
                <a:spcPts val="0"/>
              </a:spcBef>
              <a:spcAft>
                <a:spcPts val="0"/>
              </a:spcAft>
              <a:buNone/>
            </a:pPr>
            <a:r>
              <a:rPr lang="ko" sz="1000">
                <a:solidFill>
                  <a:schemeClr val="dk1"/>
                </a:solidFill>
              </a:rPr>
              <a:t>총 1226개의 테스트 에피소드 중 56개의 에피소드가 최적이 아닌 경로를 택한 것을 알 수 있습니다.</a:t>
            </a:r>
            <a:endParaRPr sz="1000">
              <a:solidFill>
                <a:schemeClr val="dk1"/>
              </a:solidFill>
            </a:endParaRPr>
          </a:p>
          <a:p>
            <a:pPr marL="0" lvl="0" indent="0" algn="l" rtl="0">
              <a:spcBef>
                <a:spcPts val="0"/>
              </a:spcBef>
              <a:spcAft>
                <a:spcPts val="0"/>
              </a:spcAft>
              <a:buNone/>
            </a:pPr>
            <a:r>
              <a:rPr lang="ko" sz="1000">
                <a:solidFill>
                  <a:schemeClr val="dk1"/>
                </a:solidFill>
              </a:rPr>
              <a:t>56개의 에피소드를 분석한 결과 좌측과 같이 세 유형으로 나눠졌습니다.</a:t>
            </a:r>
            <a:endParaRPr sz="100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0"/>
        <p:cNvGrpSpPr/>
        <p:nvPr/>
      </p:nvGrpSpPr>
      <p:grpSpPr>
        <a:xfrm>
          <a:off x="0" y="0"/>
          <a:ext cx="0" cy="0"/>
          <a:chOff x="0" y="0"/>
          <a:chExt cx="0" cy="0"/>
        </a:xfrm>
      </p:grpSpPr>
      <p:sp>
        <p:nvSpPr>
          <p:cNvPr id="571" name="Google Shape;571;g1320cc63e23_3_2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2" name="Google Shape;572;g1320cc63e23_3_2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ko" sz="1000">
                <a:solidFill>
                  <a:schemeClr val="dk1"/>
                </a:solidFill>
              </a:rPr>
              <a:t>이 세 유형에 대해서 분석한 결과는 다음과 같습니다.</a:t>
            </a:r>
            <a:endParaRPr sz="1000">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ko" sz="1000">
                <a:solidFill>
                  <a:schemeClr val="dk1"/>
                </a:solidFill>
              </a:rPr>
              <a:t>좌측의 GIF는 최적 경로보다 아래로 한번 더 이동하는 유형입니다. 56개의 에피소드 중 80%의 경우가 여기 속하며 J부터 M위치까지 있는 아이템을 가져올 때 발생합니다.</a:t>
            </a:r>
            <a:endParaRPr sz="1000">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ko" sz="1000">
                <a:solidFill>
                  <a:schemeClr val="dk1"/>
                </a:solidFill>
              </a:rPr>
              <a:t>중간의 GIF는 최적 경로보다 아래로 한번 더 이동하는 것을 두번하는 유형입니다. 7개의 에피소드에서 발생했으며, 동떨어진 아이템 M을가져올 때 발생합니다.</a:t>
            </a:r>
            <a:endParaRPr sz="1000">
              <a:solidFill>
                <a:schemeClr val="dk1"/>
              </a:solidFill>
            </a:endParaRPr>
          </a:p>
          <a:p>
            <a:pPr marL="0" lvl="0" indent="0" algn="l" rtl="0">
              <a:lnSpc>
                <a:spcPct val="100000"/>
              </a:lnSpc>
              <a:spcBef>
                <a:spcPts val="0"/>
              </a:spcBef>
              <a:spcAft>
                <a:spcPts val="0"/>
              </a:spcAft>
              <a:buNone/>
            </a:pPr>
            <a:r>
              <a:rPr lang="ko" sz="1000">
                <a:solidFill>
                  <a:schemeClr val="dk1"/>
                </a:solidFill>
              </a:rPr>
              <a:t>우측의 GIF는 왼쪽으로 돌아나가는 유형인데, 5개의 에피소드에서 발생하였으며, 가져와야 하는 마지막 아이템이 I와 J에 연속적으로 있는 경우 발생했습니다.</a:t>
            </a:r>
            <a:endParaRPr sz="1000">
              <a:solidFill>
                <a:schemeClr val="dk1"/>
              </a:solidFill>
            </a:endParaRPr>
          </a:p>
          <a:p>
            <a:pPr marL="0" lvl="0" indent="0" algn="l" rtl="0">
              <a:lnSpc>
                <a:spcPct val="100000"/>
              </a:lnSpc>
              <a:spcBef>
                <a:spcPts val="0"/>
              </a:spcBef>
              <a:spcAft>
                <a:spcPts val="0"/>
              </a:spcAft>
              <a:buNone/>
            </a:pPr>
            <a:endParaRPr sz="1000"/>
          </a:p>
          <a:p>
            <a:pPr marL="0" lvl="0" indent="0" algn="l" rtl="0">
              <a:lnSpc>
                <a:spcPct val="100000"/>
              </a:lnSpc>
              <a:spcBef>
                <a:spcPts val="0"/>
              </a:spcBef>
              <a:spcAft>
                <a:spcPts val="0"/>
              </a:spcAft>
              <a:buNone/>
            </a:pPr>
            <a:r>
              <a:rPr lang="ko" sz="1000"/>
              <a:t>이들은 아직 학습이 완전치 않다는 것을 보여줍니다. </a:t>
            </a:r>
            <a:endParaRPr sz="1000"/>
          </a:p>
          <a:p>
            <a:pPr marL="0" lvl="0" indent="0" algn="l" rtl="0">
              <a:lnSpc>
                <a:spcPct val="100000"/>
              </a:lnSpc>
              <a:spcBef>
                <a:spcPts val="0"/>
              </a:spcBef>
              <a:spcAft>
                <a:spcPts val="0"/>
              </a:spcAft>
              <a:buNone/>
            </a:pPr>
            <a:r>
              <a:rPr lang="ko" sz="1000"/>
              <a:t>시간 제약인 상황이라 이 부분까지 개선하지는 못했으나 연구를 지속한다면 이 부분을 개선해야 할 것으로 보입니다.</a:t>
            </a:r>
            <a:endParaRPr sz="1000"/>
          </a:p>
          <a:p>
            <a:pPr marL="0" lvl="0" indent="0" algn="l" rtl="0">
              <a:lnSpc>
                <a:spcPct val="100000"/>
              </a:lnSpc>
              <a:spcBef>
                <a:spcPts val="0"/>
              </a:spcBef>
              <a:spcAft>
                <a:spcPts val="0"/>
              </a:spcAft>
              <a:buClr>
                <a:schemeClr val="dk1"/>
              </a:buClr>
              <a:buSzPts val="1100"/>
              <a:buFont typeface="Arial"/>
              <a:buNone/>
            </a:pPr>
            <a:endParaRPr sz="1000"/>
          </a:p>
          <a:p>
            <a:pPr marL="0" lvl="0" indent="0" algn="l" rtl="0">
              <a:lnSpc>
                <a:spcPct val="100000"/>
              </a:lnSpc>
              <a:spcBef>
                <a:spcPts val="0"/>
              </a:spcBef>
              <a:spcAft>
                <a:spcPts val="0"/>
              </a:spcAft>
              <a:buClr>
                <a:schemeClr val="dk1"/>
              </a:buClr>
              <a:buSzPts val="1100"/>
              <a:buFont typeface="Arial"/>
              <a:buNone/>
            </a:pPr>
            <a:r>
              <a:rPr lang="ko" sz="1000">
                <a:solidFill>
                  <a:schemeClr val="dk1"/>
                </a:solidFill>
              </a:rPr>
              <a:t>여기까지 DQN의 발표입니다. 마무리는 오강자의 든든한 팀장인 휘정님이 해주시겠습니다.</a:t>
            </a:r>
            <a:endParaRPr sz="1000">
              <a:solidFill>
                <a:schemeClr val="dk1"/>
              </a:solidFill>
            </a:endParaRPr>
          </a:p>
          <a:p>
            <a:pPr marL="0" lvl="0" indent="0" algn="l" rtl="0">
              <a:lnSpc>
                <a:spcPct val="100000"/>
              </a:lnSpc>
              <a:spcBef>
                <a:spcPts val="0"/>
              </a:spcBef>
              <a:spcAft>
                <a:spcPts val="0"/>
              </a:spcAft>
              <a:buNone/>
            </a:pPr>
            <a:endParaRPr sz="100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1"/>
        <p:cNvGrpSpPr/>
        <p:nvPr/>
      </p:nvGrpSpPr>
      <p:grpSpPr>
        <a:xfrm>
          <a:off x="0" y="0"/>
          <a:ext cx="0" cy="0"/>
          <a:chOff x="0" y="0"/>
          <a:chExt cx="0" cy="0"/>
        </a:xfrm>
      </p:grpSpPr>
      <p:sp>
        <p:nvSpPr>
          <p:cNvPr id="592" name="Google Shape;592;g1320cc63e23_3_2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3" name="Google Shape;593;g1320cc63e23_3_2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000"/>
              </a:spcBef>
              <a:spcAft>
                <a:spcPts val="0"/>
              </a:spcAft>
              <a:buClr>
                <a:schemeClr val="dk1"/>
              </a:buClr>
              <a:buSzPts val="1100"/>
              <a:buFont typeface="Arial"/>
              <a:buNone/>
            </a:pPr>
            <a:r>
              <a:rPr lang="ko" sz="1200">
                <a:solidFill>
                  <a:srgbClr val="333333"/>
                </a:solidFill>
              </a:rPr>
              <a:t>앞에서 저희가 도출한 3가지 모델에 대해서 보셨는데요,  각 모델 성능이 어떤지 자세하게 살펴보겠습니다. TEST 데이터에 대해서 모든 경로를 최적으로 가면 평균 이동수는 43.29가 나오는데 반하여 PQ는 43.40,  MQQ는 43.31, DQN은 43.39가 나왔습니다.</a:t>
            </a:r>
            <a:endParaRPr sz="1200">
              <a:solidFill>
                <a:srgbClr val="333333"/>
              </a:solidFill>
            </a:endParaRPr>
          </a:p>
          <a:p>
            <a:pPr marL="0" lvl="0" indent="0" algn="l" rtl="0">
              <a:lnSpc>
                <a:spcPct val="115000"/>
              </a:lnSpc>
              <a:spcBef>
                <a:spcPts val="1000"/>
              </a:spcBef>
              <a:spcAft>
                <a:spcPts val="0"/>
              </a:spcAft>
              <a:buClr>
                <a:schemeClr val="dk1"/>
              </a:buClr>
              <a:buSzPts val="1100"/>
              <a:buFont typeface="Arial"/>
              <a:buNone/>
            </a:pPr>
            <a:r>
              <a:rPr lang="ko" sz="1200">
                <a:solidFill>
                  <a:srgbClr val="333333"/>
                </a:solidFill>
              </a:rPr>
              <a:t>TEST 데이터 1226개에 대해서 최적이 아닌 경로를 택한 케이스는 PQ 65, MQQ 8, DQN 56개이며 이동 수의 최대 오차는 각각 2, 2, 4로 나왔습니다.</a:t>
            </a:r>
            <a:endParaRPr sz="1200">
              <a:solidFill>
                <a:srgbClr val="333333"/>
              </a:solidFill>
            </a:endParaRPr>
          </a:p>
          <a:p>
            <a:pPr marL="0" lvl="0" indent="0" algn="l" rtl="0">
              <a:lnSpc>
                <a:spcPct val="115000"/>
              </a:lnSpc>
              <a:spcBef>
                <a:spcPts val="1000"/>
              </a:spcBef>
              <a:spcAft>
                <a:spcPts val="0"/>
              </a:spcAft>
              <a:buClr>
                <a:schemeClr val="dk1"/>
              </a:buClr>
              <a:buSzPts val="1100"/>
              <a:buFont typeface="Arial"/>
              <a:buNone/>
            </a:pPr>
            <a:r>
              <a:rPr lang="ko" sz="1200">
                <a:solidFill>
                  <a:srgbClr val="333333"/>
                </a:solidFill>
              </a:rPr>
              <a:t>물론 셋 다 우수하지만, 그 중 MQQ의 성능이 가장 우수하고, DQN, PQ 순서입니다.</a:t>
            </a:r>
            <a:endParaRPr sz="1200">
              <a:solidFill>
                <a:srgbClr val="333333"/>
              </a:solidFill>
            </a:endParaRPr>
          </a:p>
          <a:p>
            <a:pPr marL="0" lvl="0" indent="0" algn="l" rtl="0">
              <a:lnSpc>
                <a:spcPct val="115000"/>
              </a:lnSpc>
              <a:spcBef>
                <a:spcPts val="1000"/>
              </a:spcBef>
              <a:spcAft>
                <a:spcPts val="0"/>
              </a:spcAft>
              <a:buClr>
                <a:schemeClr val="dk1"/>
              </a:buClr>
              <a:buSzPts val="1100"/>
              <a:buFont typeface="Arial"/>
              <a:buNone/>
            </a:pPr>
            <a:r>
              <a:rPr lang="ko" sz="1200">
                <a:solidFill>
                  <a:srgbClr val="333333"/>
                </a:solidFill>
              </a:rPr>
              <a:t>여기서 조금 의문이 들었던 것이 이론상 PQ와  MQQ는 무한 번 반복시 최적과 같아야 합니다. 하지만 예상외로 PQ의 성능이 DQN보다 떨어졌습니다. 이에 대해서 PQ가 학습할 때마다 랜덤위치로 학습이 진행되면서 미처 수렴하지 못한 부분이 있지 않았나 라는 판단을 내렸습니다.</a:t>
            </a:r>
            <a:endParaRPr sz="1200">
              <a:solidFill>
                <a:srgbClr val="333333"/>
              </a:solidFill>
            </a:endParaRPr>
          </a:p>
          <a:p>
            <a:pPr marL="0" lvl="0" indent="0" algn="l" rtl="0">
              <a:spcBef>
                <a:spcPts val="100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8"/>
        <p:cNvGrpSpPr/>
        <p:nvPr/>
      </p:nvGrpSpPr>
      <p:grpSpPr>
        <a:xfrm>
          <a:off x="0" y="0"/>
          <a:ext cx="0" cy="0"/>
          <a:chOff x="0" y="0"/>
          <a:chExt cx="0" cy="0"/>
        </a:xfrm>
      </p:grpSpPr>
      <p:sp>
        <p:nvSpPr>
          <p:cNvPr id="599" name="Google Shape;599;g1320cc63e23_3_3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0" name="Google Shape;600;g1320cc63e23_3_3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000"/>
              </a:spcBef>
              <a:spcAft>
                <a:spcPts val="0"/>
              </a:spcAft>
              <a:buClr>
                <a:schemeClr val="dk1"/>
              </a:buClr>
              <a:buSzPts val="1100"/>
              <a:buFont typeface="Arial"/>
              <a:buNone/>
            </a:pPr>
            <a:r>
              <a:rPr lang="ko" sz="1200">
                <a:solidFill>
                  <a:srgbClr val="333333"/>
                </a:solidFill>
              </a:rPr>
              <a:t>솔직히 이 프로젝트의 경우,  STATE 수가 작고, 강자가 취할 수 있는 액션의 수가 많지 않아서 테이블 기반 방법론으로도 충분할지도 모릅니다. 하지만 현실의 문제는 더 복합적이고 복잡하기에 테이블 방법론으론 충분하지 않을 것입니다. 앞으로의 발전 가능성에 대해서 이야기 하자면, DQN쪽에 손을 들어주고 싶습니다.</a:t>
            </a:r>
            <a:endParaRPr sz="1200">
              <a:solidFill>
                <a:srgbClr val="333333"/>
              </a:solidFill>
            </a:endParaRPr>
          </a:p>
          <a:p>
            <a:pPr marL="0" lvl="0" indent="0" algn="l" rtl="0">
              <a:lnSpc>
                <a:spcPct val="115000"/>
              </a:lnSpc>
              <a:spcBef>
                <a:spcPts val="1000"/>
              </a:spcBef>
              <a:spcAft>
                <a:spcPts val="0"/>
              </a:spcAft>
              <a:buClr>
                <a:schemeClr val="dk1"/>
              </a:buClr>
              <a:buSzPts val="1100"/>
              <a:buFont typeface="Arial"/>
              <a:buNone/>
            </a:pPr>
            <a:r>
              <a:rPr lang="ko" sz="1200">
                <a:solidFill>
                  <a:srgbClr val="333333"/>
                </a:solidFill>
              </a:rPr>
              <a:t>다만, 여기서 더 생각해 볼점은 저희가 적용한 모델인 DQN이 비교적 최신 모델은 아닙니다. 그럼에도 꽤나 우수한 성능을 보였는데요, 이 모델을 더 개선한다면, 최신 모델을 적용해본다면 얼마나 더 무궁무진해질까? 라는게 이 프로젝트를 아쉽게 마치며 들었던 생각입니다.</a:t>
            </a:r>
            <a:endParaRPr sz="1200">
              <a:solidFill>
                <a:srgbClr val="333333"/>
              </a:solidFill>
            </a:endParaRPr>
          </a:p>
          <a:p>
            <a:pPr marL="0" lvl="0" indent="0" algn="l" rtl="0">
              <a:spcBef>
                <a:spcPts val="100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5"/>
        <p:cNvGrpSpPr/>
        <p:nvPr/>
      </p:nvGrpSpPr>
      <p:grpSpPr>
        <a:xfrm>
          <a:off x="0" y="0"/>
          <a:ext cx="0" cy="0"/>
          <a:chOff x="0" y="0"/>
          <a:chExt cx="0" cy="0"/>
        </a:xfrm>
      </p:grpSpPr>
      <p:sp>
        <p:nvSpPr>
          <p:cNvPr id="606" name="Google Shape;606;g1318e4465e0_5_3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7" name="Google Shape;607;g1318e4465e0_5_3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ko" sz="1400">
                <a:solidFill>
                  <a:schemeClr val="dk1"/>
                </a:solidFill>
              </a:rPr>
              <a:t>앞으로 저희가 모델을 어떻게 개선해야 할지에 대해서도 생각해 봤습니다. 현재 TEST 결과를 보면 직선 경로를 갈 수 있는데도 불구하고 계단식으로 이동하는 경우가 많습니다. 우리 강자가 지게차가 되어 물류센터에서 일한다면 과연 이 움직임이 효율적일까요? 아니라고 생각합니다. 그래서 직선으로 움직이도록 움직임이 개선되어야 한다고 생각합니다.</a:t>
            </a:r>
            <a:endParaRPr sz="1400">
              <a:solidFill>
                <a:schemeClr val="dk1"/>
              </a:solidFill>
            </a:endParaRPr>
          </a:p>
          <a:p>
            <a:pPr marL="0" lvl="0" indent="0" algn="l" rtl="0">
              <a:spcBef>
                <a:spcPts val="0"/>
              </a:spcBef>
              <a:spcAft>
                <a:spcPts val="0"/>
              </a:spcAft>
              <a:buClr>
                <a:schemeClr val="dk1"/>
              </a:buClr>
              <a:buSzPts val="1100"/>
              <a:buFont typeface="Arial"/>
              <a:buNone/>
            </a:pPr>
            <a:endParaRPr sz="1400">
              <a:solidFill>
                <a:schemeClr val="dk1"/>
              </a:solidFill>
            </a:endParaRPr>
          </a:p>
          <a:p>
            <a:pPr marL="0" lvl="0" indent="0" algn="l" rtl="0">
              <a:spcBef>
                <a:spcPts val="0"/>
              </a:spcBef>
              <a:spcAft>
                <a:spcPts val="0"/>
              </a:spcAft>
              <a:buClr>
                <a:schemeClr val="dk1"/>
              </a:buClr>
              <a:buSzPts val="1100"/>
              <a:buFont typeface="Arial"/>
              <a:buNone/>
            </a:pPr>
            <a:r>
              <a:rPr lang="ko" sz="1400">
                <a:solidFill>
                  <a:schemeClr val="dk1"/>
                </a:solidFill>
              </a:rPr>
              <a:t>(박흥선 수정) 현재 Input 정보를 4장 넣어주고 있습니다만 이를 8개로 늘리면 성능이 개선되는 지, 또한 MQQ 아이디어를 네크워크 버전으로 구현한다면 현재의 버전과는 어떤 다른 성능을 보일 지도 매우 흥미롭습니다.</a:t>
            </a:r>
            <a:endParaRPr sz="1400">
              <a:solidFill>
                <a:schemeClr val="dk1"/>
              </a:solidFill>
            </a:endParaRPr>
          </a:p>
          <a:p>
            <a:pPr marL="0" lvl="0" indent="0" algn="l" rtl="0">
              <a:spcBef>
                <a:spcPts val="0"/>
              </a:spcBef>
              <a:spcAft>
                <a:spcPts val="0"/>
              </a:spcAft>
              <a:buClr>
                <a:schemeClr val="dk1"/>
              </a:buClr>
              <a:buSzPts val="1100"/>
              <a:buFont typeface="Arial"/>
              <a:buNone/>
            </a:pPr>
            <a:r>
              <a:rPr lang="ko" sz="1400">
                <a:solidFill>
                  <a:schemeClr val="dk1"/>
                </a:solidFill>
              </a:rPr>
              <a:t> </a:t>
            </a:r>
            <a:endParaRPr sz="1400">
              <a:solidFill>
                <a:schemeClr val="dk1"/>
              </a:solidFill>
            </a:endParaRPr>
          </a:p>
          <a:p>
            <a:pPr marL="0" lvl="0" indent="0" algn="l" rtl="0">
              <a:spcBef>
                <a:spcPts val="0"/>
              </a:spcBef>
              <a:spcAft>
                <a:spcPts val="0"/>
              </a:spcAft>
              <a:buClr>
                <a:schemeClr val="dk1"/>
              </a:buClr>
              <a:buSzPts val="1100"/>
              <a:buFont typeface="Arial"/>
              <a:buNone/>
            </a:pPr>
            <a:r>
              <a:rPr lang="ko" sz="1400">
                <a:solidFill>
                  <a:schemeClr val="dk1"/>
                </a:solidFill>
              </a:rPr>
              <a:t>(박흥선 수정) 이 프로젝트에서 대상으로 한 그리드월드는 상대적으로 작았으나, 보다 큰 그리드 월드에 대한 학습도 시켜볼 수 있습니다. 다만, 이 경우 좀 더 복잡한 신경망인 ResNet이나 DenseNet 등을 적용한다면 어느 정도 성능 향상이 이루어질 지도 아주 궁금합니다.</a:t>
            </a:r>
            <a:endParaRPr sz="1400">
              <a:solidFill>
                <a:schemeClr val="dk1"/>
              </a:solidFill>
            </a:endParaRPr>
          </a:p>
          <a:p>
            <a:pPr marL="0" lvl="0" indent="0" algn="l" rtl="0">
              <a:spcBef>
                <a:spcPts val="0"/>
              </a:spcBef>
              <a:spcAft>
                <a:spcPts val="0"/>
              </a:spcAft>
              <a:buClr>
                <a:schemeClr val="dk1"/>
              </a:buClr>
              <a:buSzPts val="1100"/>
              <a:buFont typeface="Arial"/>
              <a:buNone/>
            </a:pPr>
            <a:endParaRPr sz="1400">
              <a:solidFill>
                <a:schemeClr val="dk1"/>
              </a:solidFill>
            </a:endParaRPr>
          </a:p>
          <a:p>
            <a:pPr marL="0" lvl="0" indent="0" algn="l" rtl="0">
              <a:spcBef>
                <a:spcPts val="0"/>
              </a:spcBef>
              <a:spcAft>
                <a:spcPts val="0"/>
              </a:spcAft>
              <a:buClr>
                <a:schemeClr val="dk1"/>
              </a:buClr>
              <a:buSzPts val="1100"/>
              <a:buFont typeface="Arial"/>
              <a:buNone/>
            </a:pPr>
            <a:r>
              <a:rPr lang="ko" sz="1400">
                <a:solidFill>
                  <a:schemeClr val="dk1"/>
                </a:solidFill>
              </a:rPr>
              <a:t>또한 마지막으로, DQN은 가치기반 방법론이므로 한번 정책이 정해지면 변하질 않습니다. 현실에서는 좀 더 확률적으로 행동을 택해야 할 수도 있으므로 정책기반 강화학습 알고리즘인 PPO나 TRPO등도 적용해보면 좋을 것같습니다.</a:t>
            </a:r>
            <a:endParaRPr sz="1400">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2"/>
        <p:cNvGrpSpPr/>
        <p:nvPr/>
      </p:nvGrpSpPr>
      <p:grpSpPr>
        <a:xfrm>
          <a:off x="0" y="0"/>
          <a:ext cx="0" cy="0"/>
          <a:chOff x="0" y="0"/>
          <a:chExt cx="0" cy="0"/>
        </a:xfrm>
      </p:grpSpPr>
      <p:sp>
        <p:nvSpPr>
          <p:cNvPr id="613" name="Google Shape;613;g1320cc63e23_3_2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4" name="Google Shape;614;g1320cc63e23_3_2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sz="1200">
                <a:solidFill>
                  <a:srgbClr val="333333"/>
                </a:solidFill>
                <a:highlight>
                  <a:srgbClr val="FFFFFF"/>
                </a:highlight>
              </a:rPr>
              <a:t>다음으로 팀원 소개입니다. 프로젝트 발표의 처음과 끝을 맡은 팀장, 저 신휘정과, DQN 발표를 해주신 현호님,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1318e4465e0_5_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1318e4465e0_5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000"/>
              </a:spcBef>
              <a:spcAft>
                <a:spcPts val="0"/>
              </a:spcAft>
              <a:buClr>
                <a:schemeClr val="dk1"/>
              </a:buClr>
              <a:buSzPts val="1100"/>
              <a:buFont typeface="Arial"/>
              <a:buNone/>
            </a:pPr>
            <a:r>
              <a:rPr lang="ko" sz="1200">
                <a:solidFill>
                  <a:srgbClr val="333333"/>
                </a:solidFill>
              </a:rPr>
              <a:t>프로젝트 수행 일정은 다음과 같습니다.</a:t>
            </a:r>
            <a:endParaRPr sz="1200">
              <a:solidFill>
                <a:srgbClr val="333333"/>
              </a:solidFill>
            </a:endParaRPr>
          </a:p>
          <a:p>
            <a:pPr marL="0" lvl="0" indent="0" algn="l" rtl="0">
              <a:lnSpc>
                <a:spcPct val="115000"/>
              </a:lnSpc>
              <a:spcBef>
                <a:spcPts val="1000"/>
              </a:spcBef>
              <a:spcAft>
                <a:spcPts val="0"/>
              </a:spcAft>
              <a:buClr>
                <a:schemeClr val="dk1"/>
              </a:buClr>
              <a:buSzPts val="1100"/>
              <a:buFont typeface="Arial"/>
              <a:buNone/>
            </a:pPr>
            <a:r>
              <a:rPr lang="ko" sz="1200">
                <a:solidFill>
                  <a:srgbClr val="333333"/>
                </a:solidFill>
              </a:rPr>
              <a:t>첫 2주간은 강화학습이 무엇인지, 책과 강의를 보며 공부했고</a:t>
            </a:r>
            <a:endParaRPr sz="1200">
              <a:solidFill>
                <a:srgbClr val="EE2323"/>
              </a:solidFill>
            </a:endParaRPr>
          </a:p>
          <a:p>
            <a:pPr marL="0" lvl="0" indent="0" algn="l" rtl="0">
              <a:lnSpc>
                <a:spcPct val="115000"/>
              </a:lnSpc>
              <a:spcBef>
                <a:spcPts val="1000"/>
              </a:spcBef>
              <a:spcAft>
                <a:spcPts val="0"/>
              </a:spcAft>
              <a:buClr>
                <a:schemeClr val="dk1"/>
              </a:buClr>
              <a:buSzPts val="1100"/>
              <a:buFont typeface="Arial"/>
              <a:buNone/>
            </a:pPr>
            <a:r>
              <a:rPr lang="ko" sz="1200">
                <a:solidFill>
                  <a:srgbClr val="333333"/>
                </a:solidFill>
              </a:rPr>
              <a:t>3주차 초에 베이스라인을 제공받아 코드 분석과 개선을 시도했으며 본격적으로 어떤 모델을 사용하면 좋을지에 대하여 연구를 시작하였습니다.</a:t>
            </a:r>
            <a:endParaRPr sz="1200">
              <a:solidFill>
                <a:srgbClr val="333333"/>
              </a:solidFill>
            </a:endParaRPr>
          </a:p>
          <a:p>
            <a:pPr marL="0" lvl="0" indent="0" algn="l" rtl="0">
              <a:lnSpc>
                <a:spcPct val="115000"/>
              </a:lnSpc>
              <a:spcBef>
                <a:spcPts val="1000"/>
              </a:spcBef>
              <a:spcAft>
                <a:spcPts val="0"/>
              </a:spcAft>
              <a:buClr>
                <a:schemeClr val="dk1"/>
              </a:buClr>
              <a:buSzPts val="1100"/>
              <a:buFont typeface="Arial"/>
              <a:buNone/>
            </a:pPr>
            <a:r>
              <a:rPr lang="ko" sz="1200">
                <a:solidFill>
                  <a:srgbClr val="333333"/>
                </a:solidFill>
              </a:rPr>
              <a:t>저희는 무작정 어려운 모델을 하는 것 보다 차근차근 공부해서 기초를 쌓았던 것 처럼 비교적 쉬운 테이블 기반 방법론을 먼저 접근하였고 다음으로 신경망을 적용해보았습니다. 그렇게 해서 약 5주차 초에 PQ와 MQQ라는 모델이 도출 되었습니다.</a:t>
            </a:r>
            <a:endParaRPr sz="1200">
              <a:solidFill>
                <a:srgbClr val="333333"/>
              </a:solidFill>
            </a:endParaRPr>
          </a:p>
          <a:p>
            <a:pPr marL="0" lvl="0" indent="0" algn="l" rtl="0">
              <a:lnSpc>
                <a:spcPct val="115000"/>
              </a:lnSpc>
              <a:spcBef>
                <a:spcPts val="1000"/>
              </a:spcBef>
              <a:spcAft>
                <a:spcPts val="0"/>
              </a:spcAft>
              <a:buClr>
                <a:schemeClr val="dk1"/>
              </a:buClr>
              <a:buSzPts val="1100"/>
              <a:buFont typeface="Arial"/>
              <a:buNone/>
            </a:pPr>
            <a:r>
              <a:rPr lang="ko" sz="1200">
                <a:solidFill>
                  <a:srgbClr val="333333"/>
                </a:solidFill>
              </a:rPr>
              <a:t>신경망도 손쉽게 해결될 거라 생각했는데 정말 결과가 오래도록 나오지 않았습니다.</a:t>
            </a:r>
            <a:endParaRPr sz="1200">
              <a:solidFill>
                <a:srgbClr val="EE2323"/>
              </a:solidFill>
            </a:endParaRPr>
          </a:p>
          <a:p>
            <a:pPr marL="0" lvl="0" indent="0" algn="l" rtl="0">
              <a:lnSpc>
                <a:spcPct val="115000"/>
              </a:lnSpc>
              <a:spcBef>
                <a:spcPts val="1000"/>
              </a:spcBef>
              <a:spcAft>
                <a:spcPts val="0"/>
              </a:spcAft>
              <a:buClr>
                <a:schemeClr val="dk1"/>
              </a:buClr>
              <a:buSzPts val="1100"/>
              <a:buFont typeface="Arial"/>
              <a:buNone/>
            </a:pPr>
            <a:r>
              <a:rPr lang="ko" sz="1200">
                <a:solidFill>
                  <a:srgbClr val="333333"/>
                </a:solidFill>
              </a:rPr>
              <a:t> 하지만, 다행히 6월 5일에 기적적으로 우리 강자가 수렴을 해 주었고 7주차인 현재 기쁜 마음으로 프로젝트를 마무리 짓게 되었습니다.</a:t>
            </a:r>
            <a:endParaRPr sz="1200">
              <a:solidFill>
                <a:srgbClr val="333333"/>
              </a:solidFill>
            </a:endParaRPr>
          </a:p>
          <a:p>
            <a:pPr marL="0" lvl="0" indent="0" algn="l" rtl="0">
              <a:spcBef>
                <a:spcPts val="100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7"/>
        <p:cNvGrpSpPr/>
        <p:nvPr/>
      </p:nvGrpSpPr>
      <p:grpSpPr>
        <a:xfrm>
          <a:off x="0" y="0"/>
          <a:ext cx="0" cy="0"/>
          <a:chOff x="0" y="0"/>
          <a:chExt cx="0" cy="0"/>
        </a:xfrm>
      </p:grpSpPr>
      <p:sp>
        <p:nvSpPr>
          <p:cNvPr id="618" name="Google Shape;618;g1320cc63e23_3_2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9" name="Google Shape;619;g1320cc63e23_3_2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sz="1200">
                <a:solidFill>
                  <a:srgbClr val="333333"/>
                </a:solidFill>
                <a:highlight>
                  <a:srgbClr val="FFFFFF"/>
                </a:highlight>
              </a:rPr>
              <a:t>DQN 발표를 해주신 현호님, 발표는 안하셨지만 뒤에서 온갖 노력을 해주신 흥선님, PQ 발표를 해주신 진구님,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
        <p:cNvGrpSpPr/>
        <p:nvPr/>
      </p:nvGrpSpPr>
      <p:grpSpPr>
        <a:xfrm>
          <a:off x="0" y="0"/>
          <a:ext cx="0" cy="0"/>
          <a:chOff x="0" y="0"/>
          <a:chExt cx="0" cy="0"/>
        </a:xfrm>
      </p:grpSpPr>
      <p:sp>
        <p:nvSpPr>
          <p:cNvPr id="623" name="Google Shape;623;g1320cc63e23_3_2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4" name="Google Shape;624;g1320cc63e23_3_2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sz="1200">
                <a:solidFill>
                  <a:srgbClr val="333333"/>
                </a:solidFill>
                <a:highlight>
                  <a:srgbClr val="FFFFFF"/>
                </a:highlight>
              </a:rPr>
              <a:t>MQQ 발표를 해주신 태양님입니다.</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7"/>
        <p:cNvGrpSpPr/>
        <p:nvPr/>
      </p:nvGrpSpPr>
      <p:grpSpPr>
        <a:xfrm>
          <a:off x="0" y="0"/>
          <a:ext cx="0" cy="0"/>
          <a:chOff x="0" y="0"/>
          <a:chExt cx="0" cy="0"/>
        </a:xfrm>
      </p:grpSpPr>
      <p:sp>
        <p:nvSpPr>
          <p:cNvPr id="628" name="Google Shape;628;g1318e4465e0_5_3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9" name="Google Shape;629;g1318e4465e0_5_3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000"/>
              </a:spcBef>
              <a:spcAft>
                <a:spcPts val="0"/>
              </a:spcAft>
              <a:buClr>
                <a:schemeClr val="dk1"/>
              </a:buClr>
              <a:buSzPts val="1100"/>
              <a:buFont typeface="Arial"/>
              <a:buNone/>
            </a:pPr>
            <a:r>
              <a:rPr lang="ko" sz="1200">
                <a:solidFill>
                  <a:srgbClr val="333333"/>
                </a:solidFill>
              </a:rPr>
              <a:t>여기는 저희가 프로젝트에 참고한 레퍼런스를 나열해 놓았고, 마지막으로 강자가 처음으로 수렴을 해준 벅찬 순간을 공유드리며 발표 마치겠습니다!</a:t>
            </a:r>
            <a:endParaRPr sz="1200">
              <a:solidFill>
                <a:srgbClr val="333333"/>
              </a:solidFill>
            </a:endParaRPr>
          </a:p>
          <a:p>
            <a:pPr marL="0" lvl="0" indent="0" algn="l" rtl="0">
              <a:lnSpc>
                <a:spcPct val="115000"/>
              </a:lnSpc>
              <a:spcBef>
                <a:spcPts val="1000"/>
              </a:spcBef>
              <a:spcAft>
                <a:spcPts val="0"/>
              </a:spcAft>
              <a:buClr>
                <a:schemeClr val="dk1"/>
              </a:buClr>
              <a:buSzPts val="1100"/>
              <a:buFont typeface="Arial"/>
              <a:buNone/>
            </a:pPr>
            <a:endParaRPr sz="1400">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4"/>
        <p:cNvGrpSpPr/>
        <p:nvPr/>
      </p:nvGrpSpPr>
      <p:grpSpPr>
        <a:xfrm>
          <a:off x="0" y="0"/>
          <a:ext cx="0" cy="0"/>
          <a:chOff x="0" y="0"/>
          <a:chExt cx="0" cy="0"/>
        </a:xfrm>
      </p:grpSpPr>
      <p:sp>
        <p:nvSpPr>
          <p:cNvPr id="635" name="Google Shape;635;g1320cc63e23_3_3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6" name="Google Shape;636;g1320cc63e23_3_3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3"/>
        <p:cNvGrpSpPr/>
        <p:nvPr/>
      </p:nvGrpSpPr>
      <p:grpSpPr>
        <a:xfrm>
          <a:off x="0" y="0"/>
          <a:ext cx="0" cy="0"/>
          <a:chOff x="0" y="0"/>
          <a:chExt cx="0" cy="0"/>
        </a:xfrm>
      </p:grpSpPr>
      <p:sp>
        <p:nvSpPr>
          <p:cNvPr id="644" name="Google Shape;644;g1318e4465e0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5" name="Google Shape;645;g1318e4465e0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8"/>
        <p:cNvGrpSpPr/>
        <p:nvPr/>
      </p:nvGrpSpPr>
      <p:grpSpPr>
        <a:xfrm>
          <a:off x="0" y="0"/>
          <a:ext cx="0" cy="0"/>
          <a:chOff x="0" y="0"/>
          <a:chExt cx="0" cy="0"/>
        </a:xfrm>
      </p:grpSpPr>
      <p:sp>
        <p:nvSpPr>
          <p:cNvPr id="659" name="Google Shape;659;g1320cc63e23_3_3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0" name="Google Shape;660;g1320cc63e23_3_3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5"/>
        <p:cNvGrpSpPr/>
        <p:nvPr/>
      </p:nvGrpSpPr>
      <p:grpSpPr>
        <a:xfrm>
          <a:off x="0" y="0"/>
          <a:ext cx="0" cy="0"/>
          <a:chOff x="0" y="0"/>
          <a:chExt cx="0" cy="0"/>
        </a:xfrm>
      </p:grpSpPr>
      <p:sp>
        <p:nvSpPr>
          <p:cNvPr id="666" name="Google Shape;666;g1318e4465e0_7_1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7" name="Google Shape;667;g1318e4465e0_7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3"/>
        <p:cNvGrpSpPr/>
        <p:nvPr/>
      </p:nvGrpSpPr>
      <p:grpSpPr>
        <a:xfrm>
          <a:off x="0" y="0"/>
          <a:ext cx="0" cy="0"/>
          <a:chOff x="0" y="0"/>
          <a:chExt cx="0" cy="0"/>
        </a:xfrm>
      </p:grpSpPr>
      <p:sp>
        <p:nvSpPr>
          <p:cNvPr id="674" name="Google Shape;674;g1318e4465e0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5" name="Google Shape;675;g1318e4465e0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p:cNvGrpSpPr/>
        <p:nvPr/>
      </p:nvGrpSpPr>
      <p:grpSpPr>
        <a:xfrm>
          <a:off x="0" y="0"/>
          <a:ext cx="0" cy="0"/>
          <a:chOff x="0" y="0"/>
          <a:chExt cx="0" cy="0"/>
        </a:xfrm>
      </p:grpSpPr>
      <p:sp>
        <p:nvSpPr>
          <p:cNvPr id="684" name="Google Shape;684;g1314d7a75f5_0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5" name="Google Shape;685;g1314d7a75f5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3"/>
        <p:cNvGrpSpPr/>
        <p:nvPr/>
      </p:nvGrpSpPr>
      <p:grpSpPr>
        <a:xfrm>
          <a:off x="0" y="0"/>
          <a:ext cx="0" cy="0"/>
          <a:chOff x="0" y="0"/>
          <a:chExt cx="0" cy="0"/>
        </a:xfrm>
      </p:grpSpPr>
      <p:sp>
        <p:nvSpPr>
          <p:cNvPr id="694" name="Google Shape;694;g1314d7a75f5_0_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5" name="Google Shape;695;g1314d7a75f5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sz="1000">
                <a:solidFill>
                  <a:srgbClr val="FFFFFF"/>
                </a:solidFill>
                <a:highlight>
                  <a:srgbClr val="282D4E"/>
                </a:highlight>
              </a:rPr>
              <a:t>액션마스킹 안되어있구 알고리즘 구조상 무조건 직선루트보다 지그재그 루트를 활용합니다.  (피타고라스 정리로 유클리드 거리를 추산하기 때문)</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1318e4465e0_7_1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1318e4465e0_7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sz="1200">
                <a:solidFill>
                  <a:srgbClr val="333333"/>
                </a:solidFill>
                <a:highlight>
                  <a:srgbClr val="FFFFFF"/>
                </a:highlight>
              </a:rPr>
              <a:t>3주차에 베이스라인을 제공 받고, 진행한 EDA 입니다. 그래프를 보시면 가져와야 할 아이템수가 1개에서 7개 까지 점차 많아지며, 가져와야할 아이템의 분포는 일정한 것으로 보아 어떤 한 아이템에 치우쳐지지않고 골고루 분포되어 있음을 알 수 있습니다.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3"/>
        <p:cNvGrpSpPr/>
        <p:nvPr/>
      </p:nvGrpSpPr>
      <p:grpSpPr>
        <a:xfrm>
          <a:off x="0" y="0"/>
          <a:ext cx="0" cy="0"/>
          <a:chOff x="0" y="0"/>
          <a:chExt cx="0" cy="0"/>
        </a:xfrm>
      </p:grpSpPr>
      <p:sp>
        <p:nvSpPr>
          <p:cNvPr id="704" name="Google Shape;704;g1320cc63e23_35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5" name="Google Shape;705;g1320cc63e23_35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1"/>
        <p:cNvGrpSpPr/>
        <p:nvPr/>
      </p:nvGrpSpPr>
      <p:grpSpPr>
        <a:xfrm>
          <a:off x="0" y="0"/>
          <a:ext cx="0" cy="0"/>
          <a:chOff x="0" y="0"/>
          <a:chExt cx="0" cy="0"/>
        </a:xfrm>
      </p:grpSpPr>
      <p:sp>
        <p:nvSpPr>
          <p:cNvPr id="712" name="Google Shape;712;g1320cc63e23_47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3" name="Google Shape;713;g1320cc63e23_47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8"/>
        <p:cNvGrpSpPr/>
        <p:nvPr/>
      </p:nvGrpSpPr>
      <p:grpSpPr>
        <a:xfrm>
          <a:off x="0" y="0"/>
          <a:ext cx="0" cy="0"/>
          <a:chOff x="0" y="0"/>
          <a:chExt cx="0" cy="0"/>
        </a:xfrm>
      </p:grpSpPr>
      <p:sp>
        <p:nvSpPr>
          <p:cNvPr id="719" name="Google Shape;719;g1320cc63e23_35_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0" name="Google Shape;720;g1320cc63e23_35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5"/>
        <p:cNvGrpSpPr/>
        <p:nvPr/>
      </p:nvGrpSpPr>
      <p:grpSpPr>
        <a:xfrm>
          <a:off x="0" y="0"/>
          <a:ext cx="0" cy="0"/>
          <a:chOff x="0" y="0"/>
          <a:chExt cx="0" cy="0"/>
        </a:xfrm>
      </p:grpSpPr>
      <p:sp>
        <p:nvSpPr>
          <p:cNvPr id="726" name="Google Shape;726;g1320cc63e23_35_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7" name="Google Shape;727;g1320cc63e23_35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p:cNvGrpSpPr/>
        <p:nvPr/>
      </p:nvGrpSpPr>
      <p:grpSpPr>
        <a:xfrm>
          <a:off x="0" y="0"/>
          <a:ext cx="0" cy="0"/>
          <a:chOff x="0" y="0"/>
          <a:chExt cx="0" cy="0"/>
        </a:xfrm>
      </p:grpSpPr>
      <p:sp>
        <p:nvSpPr>
          <p:cNvPr id="733" name="Google Shape;733;g1320cc63e23_35_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4" name="Google Shape;734;g1320cc63e23_35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9"/>
        <p:cNvGrpSpPr/>
        <p:nvPr/>
      </p:nvGrpSpPr>
      <p:grpSpPr>
        <a:xfrm>
          <a:off x="0" y="0"/>
          <a:ext cx="0" cy="0"/>
          <a:chOff x="0" y="0"/>
          <a:chExt cx="0" cy="0"/>
        </a:xfrm>
      </p:grpSpPr>
      <p:sp>
        <p:nvSpPr>
          <p:cNvPr id="740" name="Google Shape;740;g1320cc63e23_35_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1" name="Google Shape;741;g1320cc63e23_35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1318e4465e0_1_2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1318e4465e0_1_2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sz="1200">
                <a:solidFill>
                  <a:srgbClr val="333333"/>
                </a:solidFill>
                <a:highlight>
                  <a:srgbClr val="FFFFFF"/>
                </a:highlight>
              </a:rPr>
              <a:t>다음 그래프는 강자가 가져올 첫번째 아이템이 무엇인지를 나타낸 그래프입니다. 이를 보면 A로 시작하는 학습 데이터가 많고, K-Q는 비교적 작은 것을 알 수 있습니다. 저희 프로젝트의 특성상 EDA에 대한 </a:t>
            </a:r>
            <a:endParaRPr sz="1200">
              <a:solidFill>
                <a:srgbClr val="333333"/>
              </a:solidFill>
              <a:highlight>
                <a:srgbClr val="FFFFFF"/>
              </a:highlight>
            </a:endParaRPr>
          </a:p>
          <a:p>
            <a:pPr marL="0" lvl="0" indent="0" algn="l" rtl="0">
              <a:spcBef>
                <a:spcPts val="0"/>
              </a:spcBef>
              <a:spcAft>
                <a:spcPts val="0"/>
              </a:spcAft>
              <a:buNone/>
            </a:pPr>
            <a:r>
              <a:rPr lang="ko" sz="1200">
                <a:solidFill>
                  <a:srgbClr val="333333"/>
                </a:solidFill>
                <a:highlight>
                  <a:srgbClr val="FFFFFF"/>
                </a:highlight>
              </a:rPr>
              <a:t>중요성은 높지 않다고 판단되어 </a:t>
            </a:r>
            <a:endParaRPr sz="1200">
              <a:solidFill>
                <a:srgbClr val="333333"/>
              </a:solidFill>
              <a:highlight>
                <a:srgbClr val="FFFFFF"/>
              </a:highlight>
            </a:endParaRPr>
          </a:p>
          <a:p>
            <a:pPr marL="0" lvl="0" indent="0" algn="l" rtl="0">
              <a:spcBef>
                <a:spcPts val="0"/>
              </a:spcBef>
              <a:spcAft>
                <a:spcPts val="0"/>
              </a:spcAft>
              <a:buNone/>
            </a:pPr>
            <a:r>
              <a:rPr lang="ko" sz="1200">
                <a:solidFill>
                  <a:srgbClr val="333333"/>
                </a:solidFill>
                <a:highlight>
                  <a:srgbClr val="FFFFFF"/>
                </a:highlight>
              </a:rPr>
              <a:t>기본적인 것만 확인해 보았습니다.</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1318e4465e0_7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1318e4465e0_7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ko" sz="1200">
                <a:solidFill>
                  <a:srgbClr val="333333"/>
                </a:solidFill>
                <a:highlight>
                  <a:srgbClr val="FFFFFF"/>
                </a:highlight>
              </a:rPr>
              <a:t>다음으로 기업에서 프로젝트 시각화 파일도 제공해주셨는데, 기존의 시각화정보는 타겟 아이템이 표시되지 않아 강자가 아이템을 잘 가져왔는지 알 수 없었습니다. </a:t>
            </a:r>
            <a:r>
              <a:rPr lang="ko" sz="1200">
                <a:solidFill>
                  <a:srgbClr val="EE2323"/>
                </a:solidFill>
                <a:highlight>
                  <a:srgbClr val="FFFFFF"/>
                </a:highlight>
              </a:rPr>
              <a:t>(타켓 아이템이 표시되지 않아서 오른쪽과)</a:t>
            </a:r>
            <a:endParaRPr sz="1200">
              <a:solidFill>
                <a:srgbClr val="EE2323"/>
              </a:solidFill>
              <a:highlight>
                <a:srgbClr val="FFFFFF"/>
              </a:highlight>
            </a:endParaRPr>
          </a:p>
          <a:p>
            <a:pPr marL="0" lvl="0" indent="0" algn="l" rtl="0">
              <a:spcBef>
                <a:spcPts val="0"/>
              </a:spcBef>
              <a:spcAft>
                <a:spcPts val="0"/>
              </a:spcAft>
              <a:buClr>
                <a:schemeClr val="dk1"/>
              </a:buClr>
              <a:buSzPts val="1100"/>
              <a:buFont typeface="Arial"/>
              <a:buNone/>
            </a:pPr>
            <a:r>
              <a:rPr lang="ko" sz="1200">
                <a:solidFill>
                  <a:srgbClr val="333333"/>
                </a:solidFill>
                <a:highlight>
                  <a:srgbClr val="FFFFFF"/>
                </a:highlight>
              </a:rPr>
              <a:t>그래서 오른쪽과 같이 아이템이 있는 곳은 빨간색으로 표시하도록 수정해주었습니다.</a:t>
            </a:r>
            <a:endParaRPr sz="1200">
              <a:solidFill>
                <a:srgbClr val="333333"/>
              </a:solidFill>
              <a:highlight>
                <a:srgbClr val="FFFFFF"/>
              </a:highlight>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ko" sz="1200">
                <a:solidFill>
                  <a:srgbClr val="333333"/>
                </a:solidFill>
                <a:highlight>
                  <a:srgbClr val="FFFFFF"/>
                </a:highlight>
              </a:rPr>
              <a:t>이제 본격적으로 저희가 개발한 모델에 대해서 소개해드리겠습니다. 첫번째로 장진구님이 설명해주실 PQ모델 입니다.</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1318e4465e0_5_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1318e4465e0_5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ko"/>
              <a:t>반갑습니다. 강화학습 기초 이론과</a:t>
            </a:r>
            <a:endParaRPr/>
          </a:p>
          <a:p>
            <a:pPr marL="0" lvl="0" indent="0" algn="l" rtl="0">
              <a:spcBef>
                <a:spcPts val="0"/>
              </a:spcBef>
              <a:spcAft>
                <a:spcPts val="0"/>
              </a:spcAft>
              <a:buClr>
                <a:schemeClr val="dk1"/>
              </a:buClr>
              <a:buSzPts val="1100"/>
              <a:buFont typeface="Arial"/>
              <a:buNone/>
            </a:pPr>
            <a:r>
              <a:rPr lang="ko"/>
              <a:t>PQ러닝 발표를 맡게된 장진구라고 합니다.</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ko"/>
              <a:t>아이펠 정규과정에 강화학습이 없었기 때문에</a:t>
            </a:r>
            <a:endParaRPr/>
          </a:p>
          <a:p>
            <a:pPr marL="0" lvl="0" indent="0" algn="l" rtl="0">
              <a:spcBef>
                <a:spcPts val="0"/>
              </a:spcBef>
              <a:spcAft>
                <a:spcPts val="0"/>
              </a:spcAft>
              <a:buClr>
                <a:schemeClr val="dk1"/>
              </a:buClr>
              <a:buSzPts val="1100"/>
              <a:buFont typeface="Arial"/>
              <a:buNone/>
            </a:pPr>
            <a:r>
              <a:rPr lang="ko"/>
              <a:t>생소하신분들을 위해</a:t>
            </a:r>
            <a:endParaRPr/>
          </a:p>
          <a:p>
            <a:pPr marL="0" lvl="0" indent="0" algn="l" rtl="0">
              <a:spcBef>
                <a:spcPts val="0"/>
              </a:spcBef>
              <a:spcAft>
                <a:spcPts val="0"/>
              </a:spcAft>
              <a:buClr>
                <a:schemeClr val="dk1"/>
              </a:buClr>
              <a:buSzPts val="1100"/>
              <a:buFont typeface="Arial"/>
              <a:buNone/>
            </a:pPr>
            <a:r>
              <a:rPr lang="ko"/>
              <a:t>기초 이론에 대해 간단하게만 짚고 넘어가겠습니다.</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ko"/>
              <a:t>&gt; 강화학습이란, 에이전트와 환경이 상호작용을 하며 학습을 시키는 방법입니다.</a:t>
            </a:r>
            <a:endParaRPr/>
          </a:p>
          <a:p>
            <a:pPr marL="0" lvl="0" indent="0" algn="l" rtl="0">
              <a:spcBef>
                <a:spcPts val="0"/>
              </a:spcBef>
              <a:spcAft>
                <a:spcPts val="0"/>
              </a:spcAft>
              <a:buClr>
                <a:schemeClr val="dk1"/>
              </a:buClr>
              <a:buSzPts val="1100"/>
              <a:buFont typeface="Arial"/>
              <a:buNone/>
            </a:pPr>
            <a:r>
              <a:rPr lang="ko"/>
              <a:t>에이전트가 특정 상태에서 어떠한 행동을 하면 보상을 받고 다음 상태로 변화하는 과정이 반복됩니다.</a:t>
            </a:r>
            <a:endParaRPr/>
          </a:p>
          <a:p>
            <a:pPr marL="0" lvl="0" indent="0" algn="l" rtl="0">
              <a:spcBef>
                <a:spcPts val="0"/>
              </a:spcBef>
              <a:spcAft>
                <a:spcPts val="0"/>
              </a:spcAft>
              <a:buClr>
                <a:schemeClr val="dk1"/>
              </a:buClr>
              <a:buSzPts val="1100"/>
              <a:buFont typeface="Arial"/>
              <a:buNone/>
            </a:pPr>
            <a:r>
              <a:rPr lang="ko"/>
              <a:t>이때, 환경은 그 행동을 보고 좋은 행동이면 + 보상, 나쁜 행동이면 -보상을 주어</a:t>
            </a:r>
            <a:endParaRPr/>
          </a:p>
          <a:p>
            <a:pPr marL="0" lvl="0" indent="0" algn="l" rtl="0">
              <a:spcBef>
                <a:spcPts val="0"/>
              </a:spcBef>
              <a:spcAft>
                <a:spcPts val="0"/>
              </a:spcAft>
              <a:buClr>
                <a:schemeClr val="dk1"/>
              </a:buClr>
              <a:buSzPts val="1100"/>
              <a:buFont typeface="Arial"/>
              <a:buNone/>
            </a:pPr>
            <a:r>
              <a:rPr lang="ko"/>
              <a:t>좋은 행동을 늘리고 나쁜 행동은 하지 않도록 학습하게 됩니다.</a:t>
            </a:r>
            <a:endParaRPr/>
          </a:p>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54058" y="4602142"/>
            <a:ext cx="548700" cy="393600"/>
          </a:xfrm>
          <a:prstGeom prst="rect">
            <a:avLst/>
          </a:prstGeom>
        </p:spPr>
        <p:txBody>
          <a:bodyPr spcFirstLastPara="1" wrap="square" lIns="91425" tIns="91425" rIns="91425" bIns="91425" anchor="ctr" anchorCtr="0">
            <a:noAutofit/>
          </a:bodyPr>
          <a:lstStyle>
            <a:lvl1pPr lvl="0" rtl="0">
              <a:buNone/>
              <a:defRPr b="1">
                <a:solidFill>
                  <a:schemeClr val="dk1"/>
                </a:solidFill>
                <a:latin typeface="Nanum Gothic"/>
                <a:ea typeface="Nanum Gothic"/>
                <a:cs typeface="Nanum Gothic"/>
                <a:sym typeface="Nanum Gothic"/>
              </a:defRPr>
            </a:lvl1pPr>
            <a:lvl2pPr lvl="1" rtl="0">
              <a:buNone/>
              <a:defRPr b="1">
                <a:solidFill>
                  <a:schemeClr val="dk1"/>
                </a:solidFill>
                <a:latin typeface="Nanum Gothic"/>
                <a:ea typeface="Nanum Gothic"/>
                <a:cs typeface="Nanum Gothic"/>
                <a:sym typeface="Nanum Gothic"/>
              </a:defRPr>
            </a:lvl2pPr>
            <a:lvl3pPr lvl="2" rtl="0">
              <a:buNone/>
              <a:defRPr b="1">
                <a:solidFill>
                  <a:schemeClr val="dk1"/>
                </a:solidFill>
                <a:latin typeface="Nanum Gothic"/>
                <a:ea typeface="Nanum Gothic"/>
                <a:cs typeface="Nanum Gothic"/>
                <a:sym typeface="Nanum Gothic"/>
              </a:defRPr>
            </a:lvl3pPr>
            <a:lvl4pPr lvl="3" rtl="0">
              <a:buNone/>
              <a:defRPr b="1">
                <a:solidFill>
                  <a:schemeClr val="dk1"/>
                </a:solidFill>
                <a:latin typeface="Nanum Gothic"/>
                <a:ea typeface="Nanum Gothic"/>
                <a:cs typeface="Nanum Gothic"/>
                <a:sym typeface="Nanum Gothic"/>
              </a:defRPr>
            </a:lvl4pPr>
            <a:lvl5pPr lvl="4" rtl="0">
              <a:buNone/>
              <a:defRPr b="1">
                <a:solidFill>
                  <a:schemeClr val="dk1"/>
                </a:solidFill>
                <a:latin typeface="Nanum Gothic"/>
                <a:ea typeface="Nanum Gothic"/>
                <a:cs typeface="Nanum Gothic"/>
                <a:sym typeface="Nanum Gothic"/>
              </a:defRPr>
            </a:lvl5pPr>
            <a:lvl6pPr lvl="5" rtl="0">
              <a:buNone/>
              <a:defRPr b="1">
                <a:solidFill>
                  <a:schemeClr val="dk1"/>
                </a:solidFill>
                <a:latin typeface="Nanum Gothic"/>
                <a:ea typeface="Nanum Gothic"/>
                <a:cs typeface="Nanum Gothic"/>
                <a:sym typeface="Nanum Gothic"/>
              </a:defRPr>
            </a:lvl6pPr>
            <a:lvl7pPr lvl="6" rtl="0">
              <a:buNone/>
              <a:defRPr b="1">
                <a:solidFill>
                  <a:schemeClr val="dk1"/>
                </a:solidFill>
                <a:latin typeface="Nanum Gothic"/>
                <a:ea typeface="Nanum Gothic"/>
                <a:cs typeface="Nanum Gothic"/>
                <a:sym typeface="Nanum Gothic"/>
              </a:defRPr>
            </a:lvl7pPr>
            <a:lvl8pPr lvl="7" rtl="0">
              <a:buNone/>
              <a:defRPr b="1">
                <a:solidFill>
                  <a:schemeClr val="dk1"/>
                </a:solidFill>
                <a:latin typeface="Nanum Gothic"/>
                <a:ea typeface="Nanum Gothic"/>
                <a:cs typeface="Nanum Gothic"/>
                <a:sym typeface="Nanum Gothic"/>
              </a:defRPr>
            </a:lvl8pPr>
            <a:lvl9pPr lvl="8" rtl="0">
              <a:buNone/>
              <a:defRPr b="1">
                <a:solidFill>
                  <a:schemeClr val="dk1"/>
                </a:solidFill>
                <a:latin typeface="Nanum Gothic"/>
                <a:ea typeface="Nanum Gothic"/>
                <a:cs typeface="Nanum Gothic"/>
                <a:sym typeface="Nanum Gothic"/>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0"/>
        <p:cNvGrpSpPr/>
        <p:nvPr/>
      </p:nvGrpSpPr>
      <p:grpSpPr>
        <a:xfrm>
          <a:off x="0" y="0"/>
          <a:ext cx="0" cy="0"/>
          <a:chOff x="0" y="0"/>
          <a:chExt cx="0" cy="0"/>
        </a:xfrm>
      </p:grpSpPr>
      <p:sp>
        <p:nvSpPr>
          <p:cNvPr id="51" name="Google Shape;51;p11"/>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11"/>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53" name="Google Shape;53;p11"/>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54" name="Google Shape;54;p11"/>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55" name="Google Shape;55;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6"/>
        <p:cNvGrpSpPr/>
        <p:nvPr/>
      </p:nvGrpSpPr>
      <p:grpSpPr>
        <a:xfrm>
          <a:off x="0" y="0"/>
          <a:ext cx="0" cy="0"/>
          <a:chOff x="0" y="0"/>
          <a:chExt cx="0" cy="0"/>
        </a:xfrm>
      </p:grpSpPr>
      <p:sp>
        <p:nvSpPr>
          <p:cNvPr id="57" name="Google Shape;57;p12"/>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58" name="Google Shape;58;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9"/>
        <p:cNvGrpSpPr/>
        <p:nvPr/>
      </p:nvGrpSpPr>
      <p:grpSpPr>
        <a:xfrm>
          <a:off x="0" y="0"/>
          <a:ext cx="0" cy="0"/>
          <a:chOff x="0" y="0"/>
          <a:chExt cx="0" cy="0"/>
        </a:xfrm>
      </p:grpSpPr>
      <p:sp>
        <p:nvSpPr>
          <p:cNvPr id="60" name="Google Shape;60;p13"/>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61" name="Google Shape;61;p13"/>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62" name="Google Shape;62;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3"/>
        <p:cNvGrpSpPr/>
        <p:nvPr/>
      </p:nvGrpSpPr>
      <p:grpSpPr>
        <a:xfrm>
          <a:off x="0" y="0"/>
          <a:ext cx="0" cy="0"/>
          <a:chOff x="0" y="0"/>
          <a:chExt cx="0" cy="0"/>
        </a:xfrm>
      </p:grpSpPr>
      <p:sp>
        <p:nvSpPr>
          <p:cNvPr id="64" name="Google Shape;64;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54058" y="4602142"/>
            <a:ext cx="548700" cy="393600"/>
          </a:xfrm>
          <a:prstGeom prst="rect">
            <a:avLst/>
          </a:prstGeom>
        </p:spPr>
        <p:txBody>
          <a:bodyPr spcFirstLastPara="1" wrap="square" lIns="91425" tIns="91425" rIns="91425" bIns="91425" anchor="ctr" anchorCtr="0">
            <a:noAutofit/>
          </a:bodyPr>
          <a:lstStyle>
            <a:lvl1pPr lvl="0" rtl="0">
              <a:buNone/>
              <a:defRPr b="1">
                <a:solidFill>
                  <a:schemeClr val="dk1"/>
                </a:solidFill>
                <a:latin typeface="Nanum Gothic"/>
                <a:ea typeface="Nanum Gothic"/>
                <a:cs typeface="Nanum Gothic"/>
                <a:sym typeface="Nanum Gothic"/>
              </a:defRPr>
            </a:lvl1pPr>
            <a:lvl2pPr lvl="1" rtl="0">
              <a:buNone/>
              <a:defRPr b="1">
                <a:solidFill>
                  <a:schemeClr val="dk1"/>
                </a:solidFill>
                <a:latin typeface="Nanum Gothic"/>
                <a:ea typeface="Nanum Gothic"/>
                <a:cs typeface="Nanum Gothic"/>
                <a:sym typeface="Nanum Gothic"/>
              </a:defRPr>
            </a:lvl2pPr>
            <a:lvl3pPr lvl="2" rtl="0">
              <a:buNone/>
              <a:defRPr b="1">
                <a:solidFill>
                  <a:schemeClr val="dk1"/>
                </a:solidFill>
                <a:latin typeface="Nanum Gothic"/>
                <a:ea typeface="Nanum Gothic"/>
                <a:cs typeface="Nanum Gothic"/>
                <a:sym typeface="Nanum Gothic"/>
              </a:defRPr>
            </a:lvl3pPr>
            <a:lvl4pPr lvl="3" rtl="0">
              <a:buNone/>
              <a:defRPr b="1">
                <a:solidFill>
                  <a:schemeClr val="dk1"/>
                </a:solidFill>
                <a:latin typeface="Nanum Gothic"/>
                <a:ea typeface="Nanum Gothic"/>
                <a:cs typeface="Nanum Gothic"/>
                <a:sym typeface="Nanum Gothic"/>
              </a:defRPr>
            </a:lvl4pPr>
            <a:lvl5pPr lvl="4" rtl="0">
              <a:buNone/>
              <a:defRPr b="1">
                <a:solidFill>
                  <a:schemeClr val="dk1"/>
                </a:solidFill>
                <a:latin typeface="Nanum Gothic"/>
                <a:ea typeface="Nanum Gothic"/>
                <a:cs typeface="Nanum Gothic"/>
                <a:sym typeface="Nanum Gothic"/>
              </a:defRPr>
            </a:lvl5pPr>
            <a:lvl6pPr lvl="5" rtl="0">
              <a:buNone/>
              <a:defRPr b="1">
                <a:solidFill>
                  <a:schemeClr val="dk1"/>
                </a:solidFill>
                <a:latin typeface="Nanum Gothic"/>
                <a:ea typeface="Nanum Gothic"/>
                <a:cs typeface="Nanum Gothic"/>
                <a:sym typeface="Nanum Gothic"/>
              </a:defRPr>
            </a:lvl6pPr>
            <a:lvl7pPr lvl="6" rtl="0">
              <a:buNone/>
              <a:defRPr b="1">
                <a:solidFill>
                  <a:schemeClr val="dk1"/>
                </a:solidFill>
                <a:latin typeface="Nanum Gothic"/>
                <a:ea typeface="Nanum Gothic"/>
                <a:cs typeface="Nanum Gothic"/>
                <a:sym typeface="Nanum Gothic"/>
              </a:defRPr>
            </a:lvl7pPr>
            <a:lvl8pPr lvl="7" rtl="0">
              <a:buNone/>
              <a:defRPr b="1">
                <a:solidFill>
                  <a:schemeClr val="dk1"/>
                </a:solidFill>
                <a:latin typeface="Nanum Gothic"/>
                <a:ea typeface="Nanum Gothic"/>
                <a:cs typeface="Nanum Gothic"/>
                <a:sym typeface="Nanum Gothic"/>
              </a:defRPr>
            </a:lvl8pPr>
            <a:lvl9pPr lvl="8" rtl="0">
              <a:buNone/>
              <a:defRPr b="1">
                <a:solidFill>
                  <a:schemeClr val="dk1"/>
                </a:solidFill>
                <a:latin typeface="Nanum Gothic"/>
                <a:ea typeface="Nanum Gothic"/>
                <a:cs typeface="Nanum Gothic"/>
                <a:sym typeface="Nanum Gothic"/>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1번" type="titleOnly">
  <p:cSld name="TITLE_ONLY">
    <p:spTree>
      <p:nvGrpSpPr>
        <p:cNvPr id="1" name="Shape 25"/>
        <p:cNvGrpSpPr/>
        <p:nvPr/>
      </p:nvGrpSpPr>
      <p:grpSpPr>
        <a:xfrm>
          <a:off x="0" y="0"/>
          <a:ext cx="0" cy="0"/>
          <a:chOff x="0" y="0"/>
          <a:chExt cx="0" cy="0"/>
        </a:xfrm>
      </p:grpSpPr>
      <p:sp>
        <p:nvSpPr>
          <p:cNvPr id="26" name="Google Shape;26;p6"/>
          <p:cNvSpPr/>
          <p:nvPr/>
        </p:nvSpPr>
        <p:spPr>
          <a:xfrm>
            <a:off x="0" y="0"/>
            <a:ext cx="9150900" cy="606300"/>
          </a:xfrm>
          <a:prstGeom prst="rect">
            <a:avLst/>
          </a:prstGeom>
          <a:solidFill>
            <a:srgbClr val="072A68"/>
          </a:solidFill>
          <a:ln w="9525" cap="flat" cmpd="sng">
            <a:solidFill>
              <a:srgbClr val="072A6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6"/>
          <p:cNvSpPr txBox="1">
            <a:spLocks noGrp="1"/>
          </p:cNvSpPr>
          <p:nvPr>
            <p:ph type="title"/>
          </p:nvPr>
        </p:nvSpPr>
        <p:spPr>
          <a:xfrm>
            <a:off x="83100" y="10775"/>
            <a:ext cx="8520600" cy="5727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2100"/>
              <a:buFont typeface="Nanum Gothic"/>
              <a:buNone/>
              <a:defRPr sz="2100" b="1">
                <a:solidFill>
                  <a:schemeClr val="lt1"/>
                </a:solidFill>
                <a:latin typeface="Nanum Gothic"/>
                <a:ea typeface="Nanum Gothic"/>
                <a:cs typeface="Nanum Gothic"/>
                <a:sym typeface="Nanum Gothic"/>
              </a:defRPr>
            </a:lvl1pPr>
            <a:lvl2pPr lvl="1" rtl="0">
              <a:spcBef>
                <a:spcPts val="0"/>
              </a:spcBef>
              <a:spcAft>
                <a:spcPts val="0"/>
              </a:spcAft>
              <a:buClr>
                <a:schemeClr val="lt1"/>
              </a:buClr>
              <a:buSzPts val="2800"/>
              <a:buFont typeface="Nanum Gothic"/>
              <a:buNone/>
              <a:defRPr>
                <a:solidFill>
                  <a:schemeClr val="lt1"/>
                </a:solidFill>
                <a:latin typeface="Nanum Gothic"/>
                <a:ea typeface="Nanum Gothic"/>
                <a:cs typeface="Nanum Gothic"/>
                <a:sym typeface="Nanum Gothic"/>
              </a:defRPr>
            </a:lvl2pPr>
            <a:lvl3pPr lvl="2" rtl="0">
              <a:spcBef>
                <a:spcPts val="0"/>
              </a:spcBef>
              <a:spcAft>
                <a:spcPts val="0"/>
              </a:spcAft>
              <a:buClr>
                <a:schemeClr val="lt1"/>
              </a:buClr>
              <a:buSzPts val="2800"/>
              <a:buFont typeface="Nanum Gothic"/>
              <a:buNone/>
              <a:defRPr>
                <a:solidFill>
                  <a:schemeClr val="lt1"/>
                </a:solidFill>
                <a:latin typeface="Nanum Gothic"/>
                <a:ea typeface="Nanum Gothic"/>
                <a:cs typeface="Nanum Gothic"/>
                <a:sym typeface="Nanum Gothic"/>
              </a:defRPr>
            </a:lvl3pPr>
            <a:lvl4pPr lvl="3" rtl="0">
              <a:spcBef>
                <a:spcPts val="0"/>
              </a:spcBef>
              <a:spcAft>
                <a:spcPts val="0"/>
              </a:spcAft>
              <a:buClr>
                <a:schemeClr val="lt1"/>
              </a:buClr>
              <a:buSzPts val="2800"/>
              <a:buFont typeface="Nanum Gothic"/>
              <a:buNone/>
              <a:defRPr>
                <a:solidFill>
                  <a:schemeClr val="lt1"/>
                </a:solidFill>
                <a:latin typeface="Nanum Gothic"/>
                <a:ea typeface="Nanum Gothic"/>
                <a:cs typeface="Nanum Gothic"/>
                <a:sym typeface="Nanum Gothic"/>
              </a:defRPr>
            </a:lvl4pPr>
            <a:lvl5pPr lvl="4" rtl="0">
              <a:spcBef>
                <a:spcPts val="0"/>
              </a:spcBef>
              <a:spcAft>
                <a:spcPts val="0"/>
              </a:spcAft>
              <a:buClr>
                <a:schemeClr val="lt1"/>
              </a:buClr>
              <a:buSzPts val="2800"/>
              <a:buFont typeface="Nanum Gothic"/>
              <a:buNone/>
              <a:defRPr>
                <a:solidFill>
                  <a:schemeClr val="lt1"/>
                </a:solidFill>
                <a:latin typeface="Nanum Gothic"/>
                <a:ea typeface="Nanum Gothic"/>
                <a:cs typeface="Nanum Gothic"/>
                <a:sym typeface="Nanum Gothic"/>
              </a:defRPr>
            </a:lvl5pPr>
            <a:lvl6pPr lvl="5" rtl="0">
              <a:spcBef>
                <a:spcPts val="0"/>
              </a:spcBef>
              <a:spcAft>
                <a:spcPts val="0"/>
              </a:spcAft>
              <a:buClr>
                <a:schemeClr val="lt1"/>
              </a:buClr>
              <a:buSzPts val="2800"/>
              <a:buFont typeface="Nanum Gothic"/>
              <a:buNone/>
              <a:defRPr>
                <a:solidFill>
                  <a:schemeClr val="lt1"/>
                </a:solidFill>
                <a:latin typeface="Nanum Gothic"/>
                <a:ea typeface="Nanum Gothic"/>
                <a:cs typeface="Nanum Gothic"/>
                <a:sym typeface="Nanum Gothic"/>
              </a:defRPr>
            </a:lvl6pPr>
            <a:lvl7pPr lvl="6" rtl="0">
              <a:spcBef>
                <a:spcPts val="0"/>
              </a:spcBef>
              <a:spcAft>
                <a:spcPts val="0"/>
              </a:spcAft>
              <a:buClr>
                <a:schemeClr val="lt1"/>
              </a:buClr>
              <a:buSzPts val="2800"/>
              <a:buFont typeface="Nanum Gothic"/>
              <a:buNone/>
              <a:defRPr>
                <a:solidFill>
                  <a:schemeClr val="lt1"/>
                </a:solidFill>
                <a:latin typeface="Nanum Gothic"/>
                <a:ea typeface="Nanum Gothic"/>
                <a:cs typeface="Nanum Gothic"/>
                <a:sym typeface="Nanum Gothic"/>
              </a:defRPr>
            </a:lvl7pPr>
            <a:lvl8pPr lvl="7" rtl="0">
              <a:spcBef>
                <a:spcPts val="0"/>
              </a:spcBef>
              <a:spcAft>
                <a:spcPts val="0"/>
              </a:spcAft>
              <a:buClr>
                <a:schemeClr val="lt1"/>
              </a:buClr>
              <a:buSzPts val="2800"/>
              <a:buFont typeface="Nanum Gothic"/>
              <a:buNone/>
              <a:defRPr>
                <a:solidFill>
                  <a:schemeClr val="lt1"/>
                </a:solidFill>
                <a:latin typeface="Nanum Gothic"/>
                <a:ea typeface="Nanum Gothic"/>
                <a:cs typeface="Nanum Gothic"/>
                <a:sym typeface="Nanum Gothic"/>
              </a:defRPr>
            </a:lvl8pPr>
            <a:lvl9pPr lvl="8" rtl="0">
              <a:spcBef>
                <a:spcPts val="0"/>
              </a:spcBef>
              <a:spcAft>
                <a:spcPts val="0"/>
              </a:spcAft>
              <a:buClr>
                <a:schemeClr val="lt1"/>
              </a:buClr>
              <a:buSzPts val="2800"/>
              <a:buFont typeface="Nanum Gothic"/>
              <a:buNone/>
              <a:defRPr>
                <a:solidFill>
                  <a:schemeClr val="lt1"/>
                </a:solidFill>
                <a:latin typeface="Nanum Gothic"/>
                <a:ea typeface="Nanum Gothic"/>
                <a:cs typeface="Nanum Gothic"/>
                <a:sym typeface="Nanum Gothic"/>
              </a:defRPr>
            </a:lvl9pPr>
          </a:lstStyle>
          <a:p>
            <a:endParaRPr/>
          </a:p>
        </p:txBody>
      </p:sp>
      <p:sp>
        <p:nvSpPr>
          <p:cNvPr id="28" name="Google Shape;28;p6"/>
          <p:cNvSpPr txBox="1">
            <a:spLocks noGrp="1"/>
          </p:cNvSpPr>
          <p:nvPr>
            <p:ph type="body" idx="1"/>
          </p:nvPr>
        </p:nvSpPr>
        <p:spPr>
          <a:xfrm>
            <a:off x="159300" y="1172900"/>
            <a:ext cx="8520600" cy="34164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Clr>
                <a:schemeClr val="dk1"/>
              </a:buClr>
              <a:buSzPts val="1800"/>
              <a:buFont typeface="Nanum Gothic"/>
              <a:buChar char="●"/>
              <a:defRPr>
                <a:solidFill>
                  <a:schemeClr val="dk1"/>
                </a:solidFill>
                <a:latin typeface="Nanum Gothic"/>
                <a:ea typeface="Nanum Gothic"/>
                <a:cs typeface="Nanum Gothic"/>
                <a:sym typeface="Nanum Gothic"/>
              </a:defRPr>
            </a:lvl1pPr>
            <a:lvl2pPr marL="914400" lvl="1" indent="-317500" rtl="0">
              <a:spcBef>
                <a:spcPts val="0"/>
              </a:spcBef>
              <a:spcAft>
                <a:spcPts val="0"/>
              </a:spcAft>
              <a:buClr>
                <a:schemeClr val="dk1"/>
              </a:buClr>
              <a:buSzPts val="1400"/>
              <a:buFont typeface="Nanum Gothic"/>
              <a:buChar char="○"/>
              <a:defRPr>
                <a:solidFill>
                  <a:schemeClr val="dk1"/>
                </a:solidFill>
                <a:latin typeface="Nanum Gothic"/>
                <a:ea typeface="Nanum Gothic"/>
                <a:cs typeface="Nanum Gothic"/>
                <a:sym typeface="Nanum Gothic"/>
              </a:defRPr>
            </a:lvl2pPr>
            <a:lvl3pPr marL="1371600" lvl="2" indent="-317500" rtl="0">
              <a:spcBef>
                <a:spcPts val="0"/>
              </a:spcBef>
              <a:spcAft>
                <a:spcPts val="0"/>
              </a:spcAft>
              <a:buClr>
                <a:schemeClr val="dk1"/>
              </a:buClr>
              <a:buSzPts val="1400"/>
              <a:buFont typeface="Nanum Gothic"/>
              <a:buChar char="■"/>
              <a:defRPr>
                <a:solidFill>
                  <a:schemeClr val="dk1"/>
                </a:solidFill>
                <a:latin typeface="Nanum Gothic"/>
                <a:ea typeface="Nanum Gothic"/>
                <a:cs typeface="Nanum Gothic"/>
                <a:sym typeface="Nanum Gothic"/>
              </a:defRPr>
            </a:lvl3pPr>
            <a:lvl4pPr marL="1828800" lvl="3" indent="-317500" rtl="0">
              <a:spcBef>
                <a:spcPts val="0"/>
              </a:spcBef>
              <a:spcAft>
                <a:spcPts val="0"/>
              </a:spcAft>
              <a:buClr>
                <a:schemeClr val="dk1"/>
              </a:buClr>
              <a:buSzPts val="1400"/>
              <a:buFont typeface="Nanum Gothic"/>
              <a:buChar char="●"/>
              <a:defRPr>
                <a:solidFill>
                  <a:schemeClr val="dk1"/>
                </a:solidFill>
                <a:latin typeface="Nanum Gothic"/>
                <a:ea typeface="Nanum Gothic"/>
                <a:cs typeface="Nanum Gothic"/>
                <a:sym typeface="Nanum Gothic"/>
              </a:defRPr>
            </a:lvl4pPr>
            <a:lvl5pPr marL="2286000" lvl="4" indent="-317500" rtl="0">
              <a:spcBef>
                <a:spcPts val="0"/>
              </a:spcBef>
              <a:spcAft>
                <a:spcPts val="0"/>
              </a:spcAft>
              <a:buClr>
                <a:schemeClr val="dk1"/>
              </a:buClr>
              <a:buSzPts val="1400"/>
              <a:buFont typeface="Nanum Gothic"/>
              <a:buChar char="○"/>
              <a:defRPr>
                <a:solidFill>
                  <a:schemeClr val="dk1"/>
                </a:solidFill>
                <a:latin typeface="Nanum Gothic"/>
                <a:ea typeface="Nanum Gothic"/>
                <a:cs typeface="Nanum Gothic"/>
                <a:sym typeface="Nanum Gothic"/>
              </a:defRPr>
            </a:lvl5pPr>
            <a:lvl6pPr marL="2743200" lvl="5" indent="-317500" rtl="0">
              <a:spcBef>
                <a:spcPts val="0"/>
              </a:spcBef>
              <a:spcAft>
                <a:spcPts val="0"/>
              </a:spcAft>
              <a:buClr>
                <a:schemeClr val="dk1"/>
              </a:buClr>
              <a:buSzPts val="1400"/>
              <a:buFont typeface="Nanum Gothic"/>
              <a:buChar char="■"/>
              <a:defRPr>
                <a:solidFill>
                  <a:schemeClr val="dk1"/>
                </a:solidFill>
                <a:latin typeface="Nanum Gothic"/>
                <a:ea typeface="Nanum Gothic"/>
                <a:cs typeface="Nanum Gothic"/>
                <a:sym typeface="Nanum Gothic"/>
              </a:defRPr>
            </a:lvl6pPr>
            <a:lvl7pPr marL="3200400" lvl="6" indent="-317500" rtl="0">
              <a:spcBef>
                <a:spcPts val="0"/>
              </a:spcBef>
              <a:spcAft>
                <a:spcPts val="0"/>
              </a:spcAft>
              <a:buClr>
                <a:schemeClr val="dk1"/>
              </a:buClr>
              <a:buSzPts val="1400"/>
              <a:buFont typeface="Nanum Gothic"/>
              <a:buChar char="●"/>
              <a:defRPr>
                <a:solidFill>
                  <a:schemeClr val="dk1"/>
                </a:solidFill>
                <a:latin typeface="Nanum Gothic"/>
                <a:ea typeface="Nanum Gothic"/>
                <a:cs typeface="Nanum Gothic"/>
                <a:sym typeface="Nanum Gothic"/>
              </a:defRPr>
            </a:lvl7pPr>
            <a:lvl8pPr marL="3657600" lvl="7" indent="-317500" rtl="0">
              <a:spcBef>
                <a:spcPts val="0"/>
              </a:spcBef>
              <a:spcAft>
                <a:spcPts val="0"/>
              </a:spcAft>
              <a:buClr>
                <a:schemeClr val="dk1"/>
              </a:buClr>
              <a:buSzPts val="1400"/>
              <a:buFont typeface="Nanum Gothic"/>
              <a:buChar char="○"/>
              <a:defRPr>
                <a:solidFill>
                  <a:schemeClr val="dk1"/>
                </a:solidFill>
                <a:latin typeface="Nanum Gothic"/>
                <a:ea typeface="Nanum Gothic"/>
                <a:cs typeface="Nanum Gothic"/>
                <a:sym typeface="Nanum Gothic"/>
              </a:defRPr>
            </a:lvl8pPr>
            <a:lvl9pPr marL="4114800" lvl="8" indent="-317500" rtl="0">
              <a:spcBef>
                <a:spcPts val="0"/>
              </a:spcBef>
              <a:spcAft>
                <a:spcPts val="0"/>
              </a:spcAft>
              <a:buClr>
                <a:schemeClr val="dk1"/>
              </a:buClr>
              <a:buSzPts val="1400"/>
              <a:buFont typeface="Nanum Gothic"/>
              <a:buChar char="■"/>
              <a:defRPr>
                <a:solidFill>
                  <a:schemeClr val="dk1"/>
                </a:solidFill>
                <a:latin typeface="Nanum Gothic"/>
                <a:ea typeface="Nanum Gothic"/>
                <a:cs typeface="Nanum Gothic"/>
                <a:sym typeface="Nanum Gothic"/>
              </a:defRPr>
            </a:lvl9pPr>
          </a:lstStyle>
          <a:p>
            <a:endParaRPr/>
          </a:p>
        </p:txBody>
      </p:sp>
      <p:sp>
        <p:nvSpPr>
          <p:cNvPr id="29" name="Google Shape;29;p6"/>
          <p:cNvSpPr txBox="1">
            <a:spLocks noGrp="1"/>
          </p:cNvSpPr>
          <p:nvPr>
            <p:ph type="sldNum" idx="12"/>
          </p:nvPr>
        </p:nvSpPr>
        <p:spPr>
          <a:xfrm>
            <a:off x="8454058" y="4602142"/>
            <a:ext cx="548700" cy="393600"/>
          </a:xfrm>
          <a:prstGeom prst="rect">
            <a:avLst/>
          </a:prstGeom>
        </p:spPr>
        <p:txBody>
          <a:bodyPr spcFirstLastPara="1" wrap="square" lIns="91425" tIns="91425" rIns="91425" bIns="91425" anchor="ctr" anchorCtr="0">
            <a:noAutofit/>
          </a:bodyPr>
          <a:lstStyle>
            <a:lvl1pPr lvl="0" rtl="0">
              <a:buNone/>
              <a:defRPr b="1">
                <a:solidFill>
                  <a:schemeClr val="dk1"/>
                </a:solidFill>
                <a:latin typeface="Nanum Gothic"/>
                <a:ea typeface="Nanum Gothic"/>
                <a:cs typeface="Nanum Gothic"/>
                <a:sym typeface="Nanum Gothic"/>
              </a:defRPr>
            </a:lvl1pPr>
            <a:lvl2pPr lvl="1" rtl="0">
              <a:buNone/>
              <a:defRPr b="1">
                <a:solidFill>
                  <a:schemeClr val="dk1"/>
                </a:solidFill>
                <a:latin typeface="Nanum Gothic"/>
                <a:ea typeface="Nanum Gothic"/>
                <a:cs typeface="Nanum Gothic"/>
                <a:sym typeface="Nanum Gothic"/>
              </a:defRPr>
            </a:lvl2pPr>
            <a:lvl3pPr lvl="2" rtl="0">
              <a:buNone/>
              <a:defRPr b="1">
                <a:solidFill>
                  <a:schemeClr val="dk1"/>
                </a:solidFill>
                <a:latin typeface="Nanum Gothic"/>
                <a:ea typeface="Nanum Gothic"/>
                <a:cs typeface="Nanum Gothic"/>
                <a:sym typeface="Nanum Gothic"/>
              </a:defRPr>
            </a:lvl3pPr>
            <a:lvl4pPr lvl="3" rtl="0">
              <a:buNone/>
              <a:defRPr b="1">
                <a:solidFill>
                  <a:schemeClr val="dk1"/>
                </a:solidFill>
                <a:latin typeface="Nanum Gothic"/>
                <a:ea typeface="Nanum Gothic"/>
                <a:cs typeface="Nanum Gothic"/>
                <a:sym typeface="Nanum Gothic"/>
              </a:defRPr>
            </a:lvl4pPr>
            <a:lvl5pPr lvl="4" rtl="0">
              <a:buNone/>
              <a:defRPr b="1">
                <a:solidFill>
                  <a:schemeClr val="dk1"/>
                </a:solidFill>
                <a:latin typeface="Nanum Gothic"/>
                <a:ea typeface="Nanum Gothic"/>
                <a:cs typeface="Nanum Gothic"/>
                <a:sym typeface="Nanum Gothic"/>
              </a:defRPr>
            </a:lvl5pPr>
            <a:lvl6pPr lvl="5" rtl="0">
              <a:buNone/>
              <a:defRPr b="1">
                <a:solidFill>
                  <a:schemeClr val="dk1"/>
                </a:solidFill>
                <a:latin typeface="Nanum Gothic"/>
                <a:ea typeface="Nanum Gothic"/>
                <a:cs typeface="Nanum Gothic"/>
                <a:sym typeface="Nanum Gothic"/>
              </a:defRPr>
            </a:lvl6pPr>
            <a:lvl7pPr lvl="6" rtl="0">
              <a:buNone/>
              <a:defRPr b="1">
                <a:solidFill>
                  <a:schemeClr val="dk1"/>
                </a:solidFill>
                <a:latin typeface="Nanum Gothic"/>
                <a:ea typeface="Nanum Gothic"/>
                <a:cs typeface="Nanum Gothic"/>
                <a:sym typeface="Nanum Gothic"/>
              </a:defRPr>
            </a:lvl7pPr>
            <a:lvl8pPr lvl="7" rtl="0">
              <a:buNone/>
              <a:defRPr b="1">
                <a:solidFill>
                  <a:schemeClr val="dk1"/>
                </a:solidFill>
                <a:latin typeface="Nanum Gothic"/>
                <a:ea typeface="Nanum Gothic"/>
                <a:cs typeface="Nanum Gothic"/>
                <a:sym typeface="Nanum Gothic"/>
              </a:defRPr>
            </a:lvl8pPr>
            <a:lvl9pPr lvl="8" rtl="0">
              <a:buNone/>
              <a:defRPr b="1">
                <a:solidFill>
                  <a:schemeClr val="dk1"/>
                </a:solidFill>
                <a:latin typeface="Nanum Gothic"/>
                <a:ea typeface="Nanum Gothic"/>
                <a:cs typeface="Nanum Gothic"/>
                <a:sym typeface="Nanum Gothic"/>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2번-소제목">
  <p:cSld name="TITLE_ONLY_1">
    <p:spTree>
      <p:nvGrpSpPr>
        <p:cNvPr id="1" name="Shape 30"/>
        <p:cNvGrpSpPr/>
        <p:nvPr/>
      </p:nvGrpSpPr>
      <p:grpSpPr>
        <a:xfrm>
          <a:off x="0" y="0"/>
          <a:ext cx="0" cy="0"/>
          <a:chOff x="0" y="0"/>
          <a:chExt cx="0" cy="0"/>
        </a:xfrm>
      </p:grpSpPr>
      <p:sp>
        <p:nvSpPr>
          <p:cNvPr id="31" name="Google Shape;31;p7"/>
          <p:cNvSpPr/>
          <p:nvPr/>
        </p:nvSpPr>
        <p:spPr>
          <a:xfrm>
            <a:off x="0" y="0"/>
            <a:ext cx="9150900" cy="606300"/>
          </a:xfrm>
          <a:prstGeom prst="rect">
            <a:avLst/>
          </a:prstGeom>
          <a:solidFill>
            <a:srgbClr val="072A68"/>
          </a:solidFill>
          <a:ln w="9525" cap="flat" cmpd="sng">
            <a:solidFill>
              <a:srgbClr val="072A6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7"/>
          <p:cNvSpPr txBox="1">
            <a:spLocks noGrp="1"/>
          </p:cNvSpPr>
          <p:nvPr>
            <p:ph type="body" idx="1"/>
          </p:nvPr>
        </p:nvSpPr>
        <p:spPr>
          <a:xfrm>
            <a:off x="159300" y="1446425"/>
            <a:ext cx="8520600" cy="34164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Clr>
                <a:schemeClr val="dk1"/>
              </a:buClr>
              <a:buSzPts val="1800"/>
              <a:buFont typeface="Nanum Gothic"/>
              <a:buChar char="●"/>
              <a:defRPr>
                <a:solidFill>
                  <a:schemeClr val="dk1"/>
                </a:solidFill>
                <a:latin typeface="Nanum Gothic"/>
                <a:ea typeface="Nanum Gothic"/>
                <a:cs typeface="Nanum Gothic"/>
                <a:sym typeface="Nanum Gothic"/>
              </a:defRPr>
            </a:lvl1pPr>
            <a:lvl2pPr marL="914400" lvl="1" indent="-317500" rtl="0">
              <a:spcBef>
                <a:spcPts val="0"/>
              </a:spcBef>
              <a:spcAft>
                <a:spcPts val="0"/>
              </a:spcAft>
              <a:buClr>
                <a:schemeClr val="dk1"/>
              </a:buClr>
              <a:buSzPts val="1400"/>
              <a:buFont typeface="Nanum Gothic"/>
              <a:buChar char="○"/>
              <a:defRPr>
                <a:solidFill>
                  <a:schemeClr val="dk1"/>
                </a:solidFill>
                <a:latin typeface="Nanum Gothic"/>
                <a:ea typeface="Nanum Gothic"/>
                <a:cs typeface="Nanum Gothic"/>
                <a:sym typeface="Nanum Gothic"/>
              </a:defRPr>
            </a:lvl2pPr>
            <a:lvl3pPr marL="1371600" lvl="2" indent="-317500" rtl="0">
              <a:spcBef>
                <a:spcPts val="0"/>
              </a:spcBef>
              <a:spcAft>
                <a:spcPts val="0"/>
              </a:spcAft>
              <a:buClr>
                <a:schemeClr val="dk1"/>
              </a:buClr>
              <a:buSzPts val="1400"/>
              <a:buFont typeface="Nanum Gothic"/>
              <a:buChar char="■"/>
              <a:defRPr>
                <a:solidFill>
                  <a:schemeClr val="dk1"/>
                </a:solidFill>
                <a:latin typeface="Nanum Gothic"/>
                <a:ea typeface="Nanum Gothic"/>
                <a:cs typeface="Nanum Gothic"/>
                <a:sym typeface="Nanum Gothic"/>
              </a:defRPr>
            </a:lvl3pPr>
            <a:lvl4pPr marL="1828800" lvl="3" indent="-317500" rtl="0">
              <a:spcBef>
                <a:spcPts val="0"/>
              </a:spcBef>
              <a:spcAft>
                <a:spcPts val="0"/>
              </a:spcAft>
              <a:buClr>
                <a:schemeClr val="dk1"/>
              </a:buClr>
              <a:buSzPts val="1400"/>
              <a:buFont typeface="Nanum Gothic"/>
              <a:buChar char="●"/>
              <a:defRPr>
                <a:solidFill>
                  <a:schemeClr val="dk1"/>
                </a:solidFill>
                <a:latin typeface="Nanum Gothic"/>
                <a:ea typeface="Nanum Gothic"/>
                <a:cs typeface="Nanum Gothic"/>
                <a:sym typeface="Nanum Gothic"/>
              </a:defRPr>
            </a:lvl4pPr>
            <a:lvl5pPr marL="2286000" lvl="4" indent="-317500" rtl="0">
              <a:spcBef>
                <a:spcPts val="0"/>
              </a:spcBef>
              <a:spcAft>
                <a:spcPts val="0"/>
              </a:spcAft>
              <a:buClr>
                <a:schemeClr val="dk1"/>
              </a:buClr>
              <a:buSzPts val="1400"/>
              <a:buFont typeface="Nanum Gothic"/>
              <a:buChar char="○"/>
              <a:defRPr>
                <a:solidFill>
                  <a:schemeClr val="dk1"/>
                </a:solidFill>
                <a:latin typeface="Nanum Gothic"/>
                <a:ea typeface="Nanum Gothic"/>
                <a:cs typeface="Nanum Gothic"/>
                <a:sym typeface="Nanum Gothic"/>
              </a:defRPr>
            </a:lvl5pPr>
            <a:lvl6pPr marL="2743200" lvl="5" indent="-317500" rtl="0">
              <a:spcBef>
                <a:spcPts val="0"/>
              </a:spcBef>
              <a:spcAft>
                <a:spcPts val="0"/>
              </a:spcAft>
              <a:buClr>
                <a:schemeClr val="dk1"/>
              </a:buClr>
              <a:buSzPts val="1400"/>
              <a:buFont typeface="Nanum Gothic"/>
              <a:buChar char="■"/>
              <a:defRPr>
                <a:solidFill>
                  <a:schemeClr val="dk1"/>
                </a:solidFill>
                <a:latin typeface="Nanum Gothic"/>
                <a:ea typeface="Nanum Gothic"/>
                <a:cs typeface="Nanum Gothic"/>
                <a:sym typeface="Nanum Gothic"/>
              </a:defRPr>
            </a:lvl6pPr>
            <a:lvl7pPr marL="3200400" lvl="6" indent="-317500" rtl="0">
              <a:spcBef>
                <a:spcPts val="0"/>
              </a:spcBef>
              <a:spcAft>
                <a:spcPts val="0"/>
              </a:spcAft>
              <a:buClr>
                <a:schemeClr val="dk1"/>
              </a:buClr>
              <a:buSzPts val="1400"/>
              <a:buFont typeface="Nanum Gothic"/>
              <a:buChar char="●"/>
              <a:defRPr>
                <a:solidFill>
                  <a:schemeClr val="dk1"/>
                </a:solidFill>
                <a:latin typeface="Nanum Gothic"/>
                <a:ea typeface="Nanum Gothic"/>
                <a:cs typeface="Nanum Gothic"/>
                <a:sym typeface="Nanum Gothic"/>
              </a:defRPr>
            </a:lvl7pPr>
            <a:lvl8pPr marL="3657600" lvl="7" indent="-317500" rtl="0">
              <a:spcBef>
                <a:spcPts val="0"/>
              </a:spcBef>
              <a:spcAft>
                <a:spcPts val="0"/>
              </a:spcAft>
              <a:buClr>
                <a:schemeClr val="dk1"/>
              </a:buClr>
              <a:buSzPts val="1400"/>
              <a:buFont typeface="Nanum Gothic"/>
              <a:buChar char="○"/>
              <a:defRPr>
                <a:solidFill>
                  <a:schemeClr val="dk1"/>
                </a:solidFill>
                <a:latin typeface="Nanum Gothic"/>
                <a:ea typeface="Nanum Gothic"/>
                <a:cs typeface="Nanum Gothic"/>
                <a:sym typeface="Nanum Gothic"/>
              </a:defRPr>
            </a:lvl8pPr>
            <a:lvl9pPr marL="4114800" lvl="8" indent="-317500" rtl="0">
              <a:spcBef>
                <a:spcPts val="0"/>
              </a:spcBef>
              <a:spcAft>
                <a:spcPts val="0"/>
              </a:spcAft>
              <a:buClr>
                <a:schemeClr val="dk1"/>
              </a:buClr>
              <a:buSzPts val="1400"/>
              <a:buFont typeface="Nanum Gothic"/>
              <a:buChar char="■"/>
              <a:defRPr>
                <a:solidFill>
                  <a:schemeClr val="dk1"/>
                </a:solidFill>
                <a:latin typeface="Nanum Gothic"/>
                <a:ea typeface="Nanum Gothic"/>
                <a:cs typeface="Nanum Gothic"/>
                <a:sym typeface="Nanum Gothic"/>
              </a:defRPr>
            </a:lvl9pPr>
          </a:lstStyle>
          <a:p>
            <a:endParaRPr/>
          </a:p>
        </p:txBody>
      </p:sp>
      <p:sp>
        <p:nvSpPr>
          <p:cNvPr id="33" name="Google Shape;33;p7"/>
          <p:cNvSpPr txBox="1">
            <a:spLocks noGrp="1"/>
          </p:cNvSpPr>
          <p:nvPr>
            <p:ph type="title"/>
          </p:nvPr>
        </p:nvSpPr>
        <p:spPr>
          <a:xfrm>
            <a:off x="83100" y="682500"/>
            <a:ext cx="8520600" cy="572700"/>
          </a:xfrm>
          <a:prstGeom prst="rect">
            <a:avLst/>
          </a:prstGeom>
        </p:spPr>
        <p:txBody>
          <a:bodyPr spcFirstLastPara="1" wrap="square" lIns="91425" tIns="91425" rIns="91425" bIns="91425" anchor="t" anchorCtr="0">
            <a:spAutoFit/>
          </a:bodyPr>
          <a:lstStyle>
            <a:lvl1pPr lvl="0" rtl="0">
              <a:spcBef>
                <a:spcPts val="0"/>
              </a:spcBef>
              <a:spcAft>
                <a:spcPts val="0"/>
              </a:spcAft>
              <a:buSzPts val="2000"/>
              <a:buFont typeface="Nanum Gothic"/>
              <a:buNone/>
              <a:defRPr sz="2000">
                <a:latin typeface="Nanum Gothic"/>
                <a:ea typeface="Nanum Gothic"/>
                <a:cs typeface="Nanum Gothic"/>
                <a:sym typeface="Nanum Gothic"/>
              </a:defRPr>
            </a:lvl1pPr>
            <a:lvl2pPr lvl="1" rtl="0">
              <a:spcBef>
                <a:spcPts val="0"/>
              </a:spcBef>
              <a:spcAft>
                <a:spcPts val="0"/>
              </a:spcAft>
              <a:buSzPts val="2000"/>
              <a:buFont typeface="Nanum Gothic"/>
              <a:buNone/>
              <a:defRPr sz="2000">
                <a:latin typeface="Nanum Gothic"/>
                <a:ea typeface="Nanum Gothic"/>
                <a:cs typeface="Nanum Gothic"/>
                <a:sym typeface="Nanum Gothic"/>
              </a:defRPr>
            </a:lvl2pPr>
            <a:lvl3pPr lvl="2" rtl="0">
              <a:spcBef>
                <a:spcPts val="0"/>
              </a:spcBef>
              <a:spcAft>
                <a:spcPts val="0"/>
              </a:spcAft>
              <a:buSzPts val="2000"/>
              <a:buFont typeface="Nanum Gothic"/>
              <a:buNone/>
              <a:defRPr sz="2000">
                <a:latin typeface="Nanum Gothic"/>
                <a:ea typeface="Nanum Gothic"/>
                <a:cs typeface="Nanum Gothic"/>
                <a:sym typeface="Nanum Gothic"/>
              </a:defRPr>
            </a:lvl3pPr>
            <a:lvl4pPr lvl="3" rtl="0">
              <a:spcBef>
                <a:spcPts val="0"/>
              </a:spcBef>
              <a:spcAft>
                <a:spcPts val="0"/>
              </a:spcAft>
              <a:buSzPts val="2000"/>
              <a:buFont typeface="Nanum Gothic"/>
              <a:buNone/>
              <a:defRPr sz="2000">
                <a:latin typeface="Nanum Gothic"/>
                <a:ea typeface="Nanum Gothic"/>
                <a:cs typeface="Nanum Gothic"/>
                <a:sym typeface="Nanum Gothic"/>
              </a:defRPr>
            </a:lvl4pPr>
            <a:lvl5pPr lvl="4" rtl="0">
              <a:spcBef>
                <a:spcPts val="0"/>
              </a:spcBef>
              <a:spcAft>
                <a:spcPts val="0"/>
              </a:spcAft>
              <a:buSzPts val="2000"/>
              <a:buFont typeface="Nanum Gothic"/>
              <a:buNone/>
              <a:defRPr sz="2000">
                <a:latin typeface="Nanum Gothic"/>
                <a:ea typeface="Nanum Gothic"/>
                <a:cs typeface="Nanum Gothic"/>
                <a:sym typeface="Nanum Gothic"/>
              </a:defRPr>
            </a:lvl5pPr>
            <a:lvl6pPr lvl="5" rtl="0">
              <a:spcBef>
                <a:spcPts val="0"/>
              </a:spcBef>
              <a:spcAft>
                <a:spcPts val="0"/>
              </a:spcAft>
              <a:buSzPts val="2000"/>
              <a:buFont typeface="Nanum Gothic"/>
              <a:buNone/>
              <a:defRPr sz="2000">
                <a:latin typeface="Nanum Gothic"/>
                <a:ea typeface="Nanum Gothic"/>
                <a:cs typeface="Nanum Gothic"/>
                <a:sym typeface="Nanum Gothic"/>
              </a:defRPr>
            </a:lvl6pPr>
            <a:lvl7pPr lvl="6" rtl="0">
              <a:spcBef>
                <a:spcPts val="0"/>
              </a:spcBef>
              <a:spcAft>
                <a:spcPts val="0"/>
              </a:spcAft>
              <a:buSzPts val="2000"/>
              <a:buFont typeface="Nanum Gothic"/>
              <a:buNone/>
              <a:defRPr sz="2000">
                <a:latin typeface="Nanum Gothic"/>
                <a:ea typeface="Nanum Gothic"/>
                <a:cs typeface="Nanum Gothic"/>
                <a:sym typeface="Nanum Gothic"/>
              </a:defRPr>
            </a:lvl7pPr>
            <a:lvl8pPr lvl="7" rtl="0">
              <a:spcBef>
                <a:spcPts val="0"/>
              </a:spcBef>
              <a:spcAft>
                <a:spcPts val="0"/>
              </a:spcAft>
              <a:buSzPts val="2000"/>
              <a:buFont typeface="Nanum Gothic"/>
              <a:buNone/>
              <a:defRPr sz="2000">
                <a:latin typeface="Nanum Gothic"/>
                <a:ea typeface="Nanum Gothic"/>
                <a:cs typeface="Nanum Gothic"/>
                <a:sym typeface="Nanum Gothic"/>
              </a:defRPr>
            </a:lvl8pPr>
            <a:lvl9pPr lvl="8" rtl="0">
              <a:spcBef>
                <a:spcPts val="0"/>
              </a:spcBef>
              <a:spcAft>
                <a:spcPts val="0"/>
              </a:spcAft>
              <a:buSzPts val="2000"/>
              <a:buFont typeface="Nanum Gothic"/>
              <a:buNone/>
              <a:defRPr sz="2000">
                <a:latin typeface="Nanum Gothic"/>
                <a:ea typeface="Nanum Gothic"/>
                <a:cs typeface="Nanum Gothic"/>
                <a:sym typeface="Nanum Gothic"/>
              </a:defRPr>
            </a:lvl9pPr>
          </a:lstStyle>
          <a:p>
            <a:endParaRPr/>
          </a:p>
        </p:txBody>
      </p:sp>
      <p:sp>
        <p:nvSpPr>
          <p:cNvPr id="34" name="Google Shape;34;p7"/>
          <p:cNvSpPr txBox="1">
            <a:spLocks noGrp="1"/>
          </p:cNvSpPr>
          <p:nvPr>
            <p:ph type="title" idx="2"/>
          </p:nvPr>
        </p:nvSpPr>
        <p:spPr>
          <a:xfrm>
            <a:off x="83100" y="10775"/>
            <a:ext cx="8520600" cy="5727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2100"/>
              <a:buFont typeface="Nanum Gothic"/>
              <a:buNone/>
              <a:defRPr sz="2100" b="1">
                <a:solidFill>
                  <a:schemeClr val="lt1"/>
                </a:solidFill>
                <a:latin typeface="Nanum Gothic"/>
                <a:ea typeface="Nanum Gothic"/>
                <a:cs typeface="Nanum Gothic"/>
                <a:sym typeface="Nanum Gothic"/>
              </a:defRPr>
            </a:lvl1pPr>
            <a:lvl2pPr lvl="1" rtl="0">
              <a:spcBef>
                <a:spcPts val="0"/>
              </a:spcBef>
              <a:spcAft>
                <a:spcPts val="0"/>
              </a:spcAft>
              <a:buClr>
                <a:schemeClr val="lt1"/>
              </a:buClr>
              <a:buSzPts val="2800"/>
              <a:buFont typeface="Nanum Gothic"/>
              <a:buNone/>
              <a:defRPr>
                <a:solidFill>
                  <a:schemeClr val="lt1"/>
                </a:solidFill>
                <a:latin typeface="Nanum Gothic"/>
                <a:ea typeface="Nanum Gothic"/>
                <a:cs typeface="Nanum Gothic"/>
                <a:sym typeface="Nanum Gothic"/>
              </a:defRPr>
            </a:lvl2pPr>
            <a:lvl3pPr lvl="2" rtl="0">
              <a:spcBef>
                <a:spcPts val="0"/>
              </a:spcBef>
              <a:spcAft>
                <a:spcPts val="0"/>
              </a:spcAft>
              <a:buClr>
                <a:schemeClr val="lt1"/>
              </a:buClr>
              <a:buSzPts val="2800"/>
              <a:buFont typeface="Nanum Gothic"/>
              <a:buNone/>
              <a:defRPr>
                <a:solidFill>
                  <a:schemeClr val="lt1"/>
                </a:solidFill>
                <a:latin typeface="Nanum Gothic"/>
                <a:ea typeface="Nanum Gothic"/>
                <a:cs typeface="Nanum Gothic"/>
                <a:sym typeface="Nanum Gothic"/>
              </a:defRPr>
            </a:lvl3pPr>
            <a:lvl4pPr lvl="3" rtl="0">
              <a:spcBef>
                <a:spcPts val="0"/>
              </a:spcBef>
              <a:spcAft>
                <a:spcPts val="0"/>
              </a:spcAft>
              <a:buClr>
                <a:schemeClr val="lt1"/>
              </a:buClr>
              <a:buSzPts val="2800"/>
              <a:buFont typeface="Nanum Gothic"/>
              <a:buNone/>
              <a:defRPr>
                <a:solidFill>
                  <a:schemeClr val="lt1"/>
                </a:solidFill>
                <a:latin typeface="Nanum Gothic"/>
                <a:ea typeface="Nanum Gothic"/>
                <a:cs typeface="Nanum Gothic"/>
                <a:sym typeface="Nanum Gothic"/>
              </a:defRPr>
            </a:lvl4pPr>
            <a:lvl5pPr lvl="4" rtl="0">
              <a:spcBef>
                <a:spcPts val="0"/>
              </a:spcBef>
              <a:spcAft>
                <a:spcPts val="0"/>
              </a:spcAft>
              <a:buClr>
                <a:schemeClr val="lt1"/>
              </a:buClr>
              <a:buSzPts val="2800"/>
              <a:buFont typeface="Nanum Gothic"/>
              <a:buNone/>
              <a:defRPr>
                <a:solidFill>
                  <a:schemeClr val="lt1"/>
                </a:solidFill>
                <a:latin typeface="Nanum Gothic"/>
                <a:ea typeface="Nanum Gothic"/>
                <a:cs typeface="Nanum Gothic"/>
                <a:sym typeface="Nanum Gothic"/>
              </a:defRPr>
            </a:lvl5pPr>
            <a:lvl6pPr lvl="5" rtl="0">
              <a:spcBef>
                <a:spcPts val="0"/>
              </a:spcBef>
              <a:spcAft>
                <a:spcPts val="0"/>
              </a:spcAft>
              <a:buClr>
                <a:schemeClr val="lt1"/>
              </a:buClr>
              <a:buSzPts val="2800"/>
              <a:buFont typeface="Nanum Gothic"/>
              <a:buNone/>
              <a:defRPr>
                <a:solidFill>
                  <a:schemeClr val="lt1"/>
                </a:solidFill>
                <a:latin typeface="Nanum Gothic"/>
                <a:ea typeface="Nanum Gothic"/>
                <a:cs typeface="Nanum Gothic"/>
                <a:sym typeface="Nanum Gothic"/>
              </a:defRPr>
            </a:lvl6pPr>
            <a:lvl7pPr lvl="6" rtl="0">
              <a:spcBef>
                <a:spcPts val="0"/>
              </a:spcBef>
              <a:spcAft>
                <a:spcPts val="0"/>
              </a:spcAft>
              <a:buClr>
                <a:schemeClr val="lt1"/>
              </a:buClr>
              <a:buSzPts val="2800"/>
              <a:buFont typeface="Nanum Gothic"/>
              <a:buNone/>
              <a:defRPr>
                <a:solidFill>
                  <a:schemeClr val="lt1"/>
                </a:solidFill>
                <a:latin typeface="Nanum Gothic"/>
                <a:ea typeface="Nanum Gothic"/>
                <a:cs typeface="Nanum Gothic"/>
                <a:sym typeface="Nanum Gothic"/>
              </a:defRPr>
            </a:lvl7pPr>
            <a:lvl8pPr lvl="7" rtl="0">
              <a:spcBef>
                <a:spcPts val="0"/>
              </a:spcBef>
              <a:spcAft>
                <a:spcPts val="0"/>
              </a:spcAft>
              <a:buClr>
                <a:schemeClr val="lt1"/>
              </a:buClr>
              <a:buSzPts val="2800"/>
              <a:buFont typeface="Nanum Gothic"/>
              <a:buNone/>
              <a:defRPr>
                <a:solidFill>
                  <a:schemeClr val="lt1"/>
                </a:solidFill>
                <a:latin typeface="Nanum Gothic"/>
                <a:ea typeface="Nanum Gothic"/>
                <a:cs typeface="Nanum Gothic"/>
                <a:sym typeface="Nanum Gothic"/>
              </a:defRPr>
            </a:lvl8pPr>
            <a:lvl9pPr lvl="8" rtl="0">
              <a:spcBef>
                <a:spcPts val="0"/>
              </a:spcBef>
              <a:spcAft>
                <a:spcPts val="0"/>
              </a:spcAft>
              <a:buClr>
                <a:schemeClr val="lt1"/>
              </a:buClr>
              <a:buSzPts val="2800"/>
              <a:buFont typeface="Nanum Gothic"/>
              <a:buNone/>
              <a:defRPr>
                <a:solidFill>
                  <a:schemeClr val="lt1"/>
                </a:solidFill>
                <a:latin typeface="Nanum Gothic"/>
                <a:ea typeface="Nanum Gothic"/>
                <a:cs typeface="Nanum Gothic"/>
                <a:sym typeface="Nanum Gothic"/>
              </a:defRPr>
            </a:lvl9pPr>
          </a:lstStyle>
          <a:p>
            <a:endParaRPr/>
          </a:p>
        </p:txBody>
      </p:sp>
      <p:sp>
        <p:nvSpPr>
          <p:cNvPr id="35" name="Google Shape;35;p7"/>
          <p:cNvSpPr txBox="1">
            <a:spLocks noGrp="1"/>
          </p:cNvSpPr>
          <p:nvPr>
            <p:ph type="sldNum" idx="12"/>
          </p:nvPr>
        </p:nvSpPr>
        <p:spPr>
          <a:xfrm>
            <a:off x="8454058" y="4602142"/>
            <a:ext cx="548700" cy="393600"/>
          </a:xfrm>
          <a:prstGeom prst="rect">
            <a:avLst/>
          </a:prstGeom>
        </p:spPr>
        <p:txBody>
          <a:bodyPr spcFirstLastPara="1" wrap="square" lIns="91425" tIns="91425" rIns="91425" bIns="91425" anchor="ctr" anchorCtr="0">
            <a:noAutofit/>
          </a:bodyPr>
          <a:lstStyle>
            <a:lvl1pPr lvl="0" rtl="0">
              <a:buNone/>
              <a:defRPr b="1">
                <a:solidFill>
                  <a:schemeClr val="dk1"/>
                </a:solidFill>
                <a:latin typeface="Nanum Gothic"/>
                <a:ea typeface="Nanum Gothic"/>
                <a:cs typeface="Nanum Gothic"/>
                <a:sym typeface="Nanum Gothic"/>
              </a:defRPr>
            </a:lvl1pPr>
            <a:lvl2pPr lvl="1" rtl="0">
              <a:buNone/>
              <a:defRPr b="1">
                <a:solidFill>
                  <a:schemeClr val="dk1"/>
                </a:solidFill>
                <a:latin typeface="Nanum Gothic"/>
                <a:ea typeface="Nanum Gothic"/>
                <a:cs typeface="Nanum Gothic"/>
                <a:sym typeface="Nanum Gothic"/>
              </a:defRPr>
            </a:lvl2pPr>
            <a:lvl3pPr lvl="2" rtl="0">
              <a:buNone/>
              <a:defRPr b="1">
                <a:solidFill>
                  <a:schemeClr val="dk1"/>
                </a:solidFill>
                <a:latin typeface="Nanum Gothic"/>
                <a:ea typeface="Nanum Gothic"/>
                <a:cs typeface="Nanum Gothic"/>
                <a:sym typeface="Nanum Gothic"/>
              </a:defRPr>
            </a:lvl3pPr>
            <a:lvl4pPr lvl="3" rtl="0">
              <a:buNone/>
              <a:defRPr b="1">
                <a:solidFill>
                  <a:schemeClr val="dk1"/>
                </a:solidFill>
                <a:latin typeface="Nanum Gothic"/>
                <a:ea typeface="Nanum Gothic"/>
                <a:cs typeface="Nanum Gothic"/>
                <a:sym typeface="Nanum Gothic"/>
              </a:defRPr>
            </a:lvl4pPr>
            <a:lvl5pPr lvl="4" rtl="0">
              <a:buNone/>
              <a:defRPr b="1">
                <a:solidFill>
                  <a:schemeClr val="dk1"/>
                </a:solidFill>
                <a:latin typeface="Nanum Gothic"/>
                <a:ea typeface="Nanum Gothic"/>
                <a:cs typeface="Nanum Gothic"/>
                <a:sym typeface="Nanum Gothic"/>
              </a:defRPr>
            </a:lvl5pPr>
            <a:lvl6pPr lvl="5" rtl="0">
              <a:buNone/>
              <a:defRPr b="1">
                <a:solidFill>
                  <a:schemeClr val="dk1"/>
                </a:solidFill>
                <a:latin typeface="Nanum Gothic"/>
                <a:ea typeface="Nanum Gothic"/>
                <a:cs typeface="Nanum Gothic"/>
                <a:sym typeface="Nanum Gothic"/>
              </a:defRPr>
            </a:lvl6pPr>
            <a:lvl7pPr lvl="6" rtl="0">
              <a:buNone/>
              <a:defRPr b="1">
                <a:solidFill>
                  <a:schemeClr val="dk1"/>
                </a:solidFill>
                <a:latin typeface="Nanum Gothic"/>
                <a:ea typeface="Nanum Gothic"/>
                <a:cs typeface="Nanum Gothic"/>
                <a:sym typeface="Nanum Gothic"/>
              </a:defRPr>
            </a:lvl7pPr>
            <a:lvl8pPr lvl="7" rtl="0">
              <a:buNone/>
              <a:defRPr b="1">
                <a:solidFill>
                  <a:schemeClr val="dk1"/>
                </a:solidFill>
                <a:latin typeface="Nanum Gothic"/>
                <a:ea typeface="Nanum Gothic"/>
                <a:cs typeface="Nanum Gothic"/>
                <a:sym typeface="Nanum Gothic"/>
              </a:defRPr>
            </a:lvl8pPr>
            <a:lvl9pPr lvl="8" rtl="0">
              <a:buNone/>
              <a:defRPr b="1">
                <a:solidFill>
                  <a:schemeClr val="dk1"/>
                </a:solidFill>
                <a:latin typeface="Nanum Gothic"/>
                <a:ea typeface="Nanum Gothic"/>
                <a:cs typeface="Nanum Gothic"/>
                <a:sym typeface="Nanum Gothic"/>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3번-이분할">
  <p:cSld name="TITLE_ONLY_1_1">
    <p:spTree>
      <p:nvGrpSpPr>
        <p:cNvPr id="1" name="Shape 36"/>
        <p:cNvGrpSpPr/>
        <p:nvPr/>
      </p:nvGrpSpPr>
      <p:grpSpPr>
        <a:xfrm>
          <a:off x="0" y="0"/>
          <a:ext cx="0" cy="0"/>
          <a:chOff x="0" y="0"/>
          <a:chExt cx="0" cy="0"/>
        </a:xfrm>
      </p:grpSpPr>
      <p:sp>
        <p:nvSpPr>
          <p:cNvPr id="37" name="Google Shape;37;p8"/>
          <p:cNvSpPr/>
          <p:nvPr/>
        </p:nvSpPr>
        <p:spPr>
          <a:xfrm>
            <a:off x="0" y="0"/>
            <a:ext cx="9150900" cy="606300"/>
          </a:xfrm>
          <a:prstGeom prst="rect">
            <a:avLst/>
          </a:prstGeom>
          <a:solidFill>
            <a:srgbClr val="072A68"/>
          </a:solidFill>
          <a:ln w="9525" cap="flat" cmpd="sng">
            <a:solidFill>
              <a:srgbClr val="072A6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8"/>
          <p:cNvSpPr txBox="1">
            <a:spLocks noGrp="1"/>
          </p:cNvSpPr>
          <p:nvPr>
            <p:ph type="body" idx="1"/>
          </p:nvPr>
        </p:nvSpPr>
        <p:spPr>
          <a:xfrm>
            <a:off x="159300" y="1446425"/>
            <a:ext cx="4215300" cy="34164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Clr>
                <a:schemeClr val="dk1"/>
              </a:buClr>
              <a:buSzPts val="1800"/>
              <a:buFont typeface="Nanum Gothic"/>
              <a:buChar char="●"/>
              <a:defRPr>
                <a:solidFill>
                  <a:schemeClr val="dk1"/>
                </a:solidFill>
                <a:latin typeface="Nanum Gothic"/>
                <a:ea typeface="Nanum Gothic"/>
                <a:cs typeface="Nanum Gothic"/>
                <a:sym typeface="Nanum Gothic"/>
              </a:defRPr>
            </a:lvl1pPr>
            <a:lvl2pPr marL="914400" lvl="1" indent="-317500" rtl="0">
              <a:spcBef>
                <a:spcPts val="0"/>
              </a:spcBef>
              <a:spcAft>
                <a:spcPts val="0"/>
              </a:spcAft>
              <a:buClr>
                <a:schemeClr val="dk1"/>
              </a:buClr>
              <a:buSzPts val="1400"/>
              <a:buFont typeface="Nanum Gothic"/>
              <a:buChar char="○"/>
              <a:defRPr>
                <a:solidFill>
                  <a:schemeClr val="dk1"/>
                </a:solidFill>
                <a:latin typeface="Nanum Gothic"/>
                <a:ea typeface="Nanum Gothic"/>
                <a:cs typeface="Nanum Gothic"/>
                <a:sym typeface="Nanum Gothic"/>
              </a:defRPr>
            </a:lvl2pPr>
            <a:lvl3pPr marL="1371600" lvl="2" indent="-317500" rtl="0">
              <a:spcBef>
                <a:spcPts val="0"/>
              </a:spcBef>
              <a:spcAft>
                <a:spcPts val="0"/>
              </a:spcAft>
              <a:buClr>
                <a:schemeClr val="dk1"/>
              </a:buClr>
              <a:buSzPts val="1400"/>
              <a:buFont typeface="Nanum Gothic"/>
              <a:buChar char="■"/>
              <a:defRPr>
                <a:solidFill>
                  <a:schemeClr val="dk1"/>
                </a:solidFill>
                <a:latin typeface="Nanum Gothic"/>
                <a:ea typeface="Nanum Gothic"/>
                <a:cs typeface="Nanum Gothic"/>
                <a:sym typeface="Nanum Gothic"/>
              </a:defRPr>
            </a:lvl3pPr>
            <a:lvl4pPr marL="1828800" lvl="3" indent="-317500" rtl="0">
              <a:spcBef>
                <a:spcPts val="0"/>
              </a:spcBef>
              <a:spcAft>
                <a:spcPts val="0"/>
              </a:spcAft>
              <a:buClr>
                <a:schemeClr val="dk1"/>
              </a:buClr>
              <a:buSzPts val="1400"/>
              <a:buFont typeface="Nanum Gothic"/>
              <a:buChar char="●"/>
              <a:defRPr>
                <a:solidFill>
                  <a:schemeClr val="dk1"/>
                </a:solidFill>
                <a:latin typeface="Nanum Gothic"/>
                <a:ea typeface="Nanum Gothic"/>
                <a:cs typeface="Nanum Gothic"/>
                <a:sym typeface="Nanum Gothic"/>
              </a:defRPr>
            </a:lvl4pPr>
            <a:lvl5pPr marL="2286000" lvl="4" indent="-317500" rtl="0">
              <a:spcBef>
                <a:spcPts val="0"/>
              </a:spcBef>
              <a:spcAft>
                <a:spcPts val="0"/>
              </a:spcAft>
              <a:buClr>
                <a:schemeClr val="dk1"/>
              </a:buClr>
              <a:buSzPts val="1400"/>
              <a:buFont typeface="Nanum Gothic"/>
              <a:buChar char="○"/>
              <a:defRPr>
                <a:solidFill>
                  <a:schemeClr val="dk1"/>
                </a:solidFill>
                <a:latin typeface="Nanum Gothic"/>
                <a:ea typeface="Nanum Gothic"/>
                <a:cs typeface="Nanum Gothic"/>
                <a:sym typeface="Nanum Gothic"/>
              </a:defRPr>
            </a:lvl5pPr>
            <a:lvl6pPr marL="2743200" lvl="5" indent="-317500" rtl="0">
              <a:spcBef>
                <a:spcPts val="0"/>
              </a:spcBef>
              <a:spcAft>
                <a:spcPts val="0"/>
              </a:spcAft>
              <a:buClr>
                <a:schemeClr val="dk1"/>
              </a:buClr>
              <a:buSzPts val="1400"/>
              <a:buFont typeface="Nanum Gothic"/>
              <a:buChar char="■"/>
              <a:defRPr>
                <a:solidFill>
                  <a:schemeClr val="dk1"/>
                </a:solidFill>
                <a:latin typeface="Nanum Gothic"/>
                <a:ea typeface="Nanum Gothic"/>
                <a:cs typeface="Nanum Gothic"/>
                <a:sym typeface="Nanum Gothic"/>
              </a:defRPr>
            </a:lvl6pPr>
            <a:lvl7pPr marL="3200400" lvl="6" indent="-317500" rtl="0">
              <a:spcBef>
                <a:spcPts val="0"/>
              </a:spcBef>
              <a:spcAft>
                <a:spcPts val="0"/>
              </a:spcAft>
              <a:buClr>
                <a:schemeClr val="dk1"/>
              </a:buClr>
              <a:buSzPts val="1400"/>
              <a:buFont typeface="Nanum Gothic"/>
              <a:buChar char="●"/>
              <a:defRPr>
                <a:solidFill>
                  <a:schemeClr val="dk1"/>
                </a:solidFill>
                <a:latin typeface="Nanum Gothic"/>
                <a:ea typeface="Nanum Gothic"/>
                <a:cs typeface="Nanum Gothic"/>
                <a:sym typeface="Nanum Gothic"/>
              </a:defRPr>
            </a:lvl7pPr>
            <a:lvl8pPr marL="3657600" lvl="7" indent="-317500" rtl="0">
              <a:spcBef>
                <a:spcPts val="0"/>
              </a:spcBef>
              <a:spcAft>
                <a:spcPts val="0"/>
              </a:spcAft>
              <a:buClr>
                <a:schemeClr val="dk1"/>
              </a:buClr>
              <a:buSzPts val="1400"/>
              <a:buFont typeface="Nanum Gothic"/>
              <a:buChar char="○"/>
              <a:defRPr>
                <a:solidFill>
                  <a:schemeClr val="dk1"/>
                </a:solidFill>
                <a:latin typeface="Nanum Gothic"/>
                <a:ea typeface="Nanum Gothic"/>
                <a:cs typeface="Nanum Gothic"/>
                <a:sym typeface="Nanum Gothic"/>
              </a:defRPr>
            </a:lvl8pPr>
            <a:lvl9pPr marL="4114800" lvl="8" indent="-317500" rtl="0">
              <a:spcBef>
                <a:spcPts val="0"/>
              </a:spcBef>
              <a:spcAft>
                <a:spcPts val="0"/>
              </a:spcAft>
              <a:buClr>
                <a:schemeClr val="dk1"/>
              </a:buClr>
              <a:buSzPts val="1400"/>
              <a:buFont typeface="Nanum Gothic"/>
              <a:buChar char="■"/>
              <a:defRPr>
                <a:solidFill>
                  <a:schemeClr val="dk1"/>
                </a:solidFill>
                <a:latin typeface="Nanum Gothic"/>
                <a:ea typeface="Nanum Gothic"/>
                <a:cs typeface="Nanum Gothic"/>
                <a:sym typeface="Nanum Gothic"/>
              </a:defRPr>
            </a:lvl9pPr>
          </a:lstStyle>
          <a:p>
            <a:endParaRPr/>
          </a:p>
        </p:txBody>
      </p:sp>
      <p:sp>
        <p:nvSpPr>
          <p:cNvPr id="39" name="Google Shape;39;p8"/>
          <p:cNvSpPr txBox="1">
            <a:spLocks noGrp="1"/>
          </p:cNvSpPr>
          <p:nvPr>
            <p:ph type="title"/>
          </p:nvPr>
        </p:nvSpPr>
        <p:spPr>
          <a:xfrm>
            <a:off x="83100" y="682500"/>
            <a:ext cx="8520600" cy="572700"/>
          </a:xfrm>
          <a:prstGeom prst="rect">
            <a:avLst/>
          </a:prstGeom>
        </p:spPr>
        <p:txBody>
          <a:bodyPr spcFirstLastPara="1" wrap="square" lIns="91425" tIns="91425" rIns="91425" bIns="91425" anchor="t" anchorCtr="0">
            <a:spAutoFit/>
          </a:bodyPr>
          <a:lstStyle>
            <a:lvl1pPr lvl="0" rtl="0">
              <a:spcBef>
                <a:spcPts val="0"/>
              </a:spcBef>
              <a:spcAft>
                <a:spcPts val="0"/>
              </a:spcAft>
              <a:buSzPts val="2000"/>
              <a:buFont typeface="Nanum Gothic"/>
              <a:buNone/>
              <a:defRPr sz="2000">
                <a:latin typeface="Nanum Gothic"/>
                <a:ea typeface="Nanum Gothic"/>
                <a:cs typeface="Nanum Gothic"/>
                <a:sym typeface="Nanum Gothic"/>
              </a:defRPr>
            </a:lvl1pPr>
            <a:lvl2pPr lvl="1" rtl="0">
              <a:spcBef>
                <a:spcPts val="0"/>
              </a:spcBef>
              <a:spcAft>
                <a:spcPts val="0"/>
              </a:spcAft>
              <a:buSzPts val="2000"/>
              <a:buFont typeface="Nanum Gothic"/>
              <a:buNone/>
              <a:defRPr sz="2000">
                <a:latin typeface="Nanum Gothic"/>
                <a:ea typeface="Nanum Gothic"/>
                <a:cs typeface="Nanum Gothic"/>
                <a:sym typeface="Nanum Gothic"/>
              </a:defRPr>
            </a:lvl2pPr>
            <a:lvl3pPr lvl="2" rtl="0">
              <a:spcBef>
                <a:spcPts val="0"/>
              </a:spcBef>
              <a:spcAft>
                <a:spcPts val="0"/>
              </a:spcAft>
              <a:buSzPts val="2000"/>
              <a:buFont typeface="Nanum Gothic"/>
              <a:buNone/>
              <a:defRPr sz="2000">
                <a:latin typeface="Nanum Gothic"/>
                <a:ea typeface="Nanum Gothic"/>
                <a:cs typeface="Nanum Gothic"/>
                <a:sym typeface="Nanum Gothic"/>
              </a:defRPr>
            </a:lvl3pPr>
            <a:lvl4pPr lvl="3" rtl="0">
              <a:spcBef>
                <a:spcPts val="0"/>
              </a:spcBef>
              <a:spcAft>
                <a:spcPts val="0"/>
              </a:spcAft>
              <a:buSzPts val="2000"/>
              <a:buFont typeface="Nanum Gothic"/>
              <a:buNone/>
              <a:defRPr sz="2000">
                <a:latin typeface="Nanum Gothic"/>
                <a:ea typeface="Nanum Gothic"/>
                <a:cs typeface="Nanum Gothic"/>
                <a:sym typeface="Nanum Gothic"/>
              </a:defRPr>
            </a:lvl4pPr>
            <a:lvl5pPr lvl="4" rtl="0">
              <a:spcBef>
                <a:spcPts val="0"/>
              </a:spcBef>
              <a:spcAft>
                <a:spcPts val="0"/>
              </a:spcAft>
              <a:buSzPts val="2000"/>
              <a:buFont typeface="Nanum Gothic"/>
              <a:buNone/>
              <a:defRPr sz="2000">
                <a:latin typeface="Nanum Gothic"/>
                <a:ea typeface="Nanum Gothic"/>
                <a:cs typeface="Nanum Gothic"/>
                <a:sym typeface="Nanum Gothic"/>
              </a:defRPr>
            </a:lvl5pPr>
            <a:lvl6pPr lvl="5" rtl="0">
              <a:spcBef>
                <a:spcPts val="0"/>
              </a:spcBef>
              <a:spcAft>
                <a:spcPts val="0"/>
              </a:spcAft>
              <a:buSzPts val="2000"/>
              <a:buFont typeface="Nanum Gothic"/>
              <a:buNone/>
              <a:defRPr sz="2000">
                <a:latin typeface="Nanum Gothic"/>
                <a:ea typeface="Nanum Gothic"/>
                <a:cs typeface="Nanum Gothic"/>
                <a:sym typeface="Nanum Gothic"/>
              </a:defRPr>
            </a:lvl6pPr>
            <a:lvl7pPr lvl="6" rtl="0">
              <a:spcBef>
                <a:spcPts val="0"/>
              </a:spcBef>
              <a:spcAft>
                <a:spcPts val="0"/>
              </a:spcAft>
              <a:buSzPts val="2000"/>
              <a:buFont typeface="Nanum Gothic"/>
              <a:buNone/>
              <a:defRPr sz="2000">
                <a:latin typeface="Nanum Gothic"/>
                <a:ea typeface="Nanum Gothic"/>
                <a:cs typeface="Nanum Gothic"/>
                <a:sym typeface="Nanum Gothic"/>
              </a:defRPr>
            </a:lvl7pPr>
            <a:lvl8pPr lvl="7" rtl="0">
              <a:spcBef>
                <a:spcPts val="0"/>
              </a:spcBef>
              <a:spcAft>
                <a:spcPts val="0"/>
              </a:spcAft>
              <a:buSzPts val="2000"/>
              <a:buFont typeface="Nanum Gothic"/>
              <a:buNone/>
              <a:defRPr sz="2000">
                <a:latin typeface="Nanum Gothic"/>
                <a:ea typeface="Nanum Gothic"/>
                <a:cs typeface="Nanum Gothic"/>
                <a:sym typeface="Nanum Gothic"/>
              </a:defRPr>
            </a:lvl8pPr>
            <a:lvl9pPr lvl="8" rtl="0">
              <a:spcBef>
                <a:spcPts val="0"/>
              </a:spcBef>
              <a:spcAft>
                <a:spcPts val="0"/>
              </a:spcAft>
              <a:buSzPts val="2000"/>
              <a:buFont typeface="Nanum Gothic"/>
              <a:buNone/>
              <a:defRPr sz="2000">
                <a:latin typeface="Nanum Gothic"/>
                <a:ea typeface="Nanum Gothic"/>
                <a:cs typeface="Nanum Gothic"/>
                <a:sym typeface="Nanum Gothic"/>
              </a:defRPr>
            </a:lvl9pPr>
          </a:lstStyle>
          <a:p>
            <a:endParaRPr/>
          </a:p>
        </p:txBody>
      </p:sp>
      <p:sp>
        <p:nvSpPr>
          <p:cNvPr id="40" name="Google Shape;40;p8"/>
          <p:cNvSpPr txBox="1">
            <a:spLocks noGrp="1"/>
          </p:cNvSpPr>
          <p:nvPr>
            <p:ph type="body" idx="2"/>
          </p:nvPr>
        </p:nvSpPr>
        <p:spPr>
          <a:xfrm>
            <a:off x="4729650" y="1446425"/>
            <a:ext cx="4215300" cy="34164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Clr>
                <a:schemeClr val="dk1"/>
              </a:buClr>
              <a:buSzPts val="1800"/>
              <a:buFont typeface="Nanum Gothic"/>
              <a:buChar char="●"/>
              <a:defRPr>
                <a:solidFill>
                  <a:schemeClr val="dk1"/>
                </a:solidFill>
                <a:latin typeface="Nanum Gothic"/>
                <a:ea typeface="Nanum Gothic"/>
                <a:cs typeface="Nanum Gothic"/>
                <a:sym typeface="Nanum Gothic"/>
              </a:defRPr>
            </a:lvl1pPr>
            <a:lvl2pPr marL="914400" lvl="1" indent="-317500" rtl="0">
              <a:spcBef>
                <a:spcPts val="0"/>
              </a:spcBef>
              <a:spcAft>
                <a:spcPts val="0"/>
              </a:spcAft>
              <a:buClr>
                <a:schemeClr val="dk1"/>
              </a:buClr>
              <a:buSzPts val="1400"/>
              <a:buFont typeface="Nanum Gothic"/>
              <a:buChar char="○"/>
              <a:defRPr>
                <a:solidFill>
                  <a:schemeClr val="dk1"/>
                </a:solidFill>
                <a:latin typeface="Nanum Gothic"/>
                <a:ea typeface="Nanum Gothic"/>
                <a:cs typeface="Nanum Gothic"/>
                <a:sym typeface="Nanum Gothic"/>
              </a:defRPr>
            </a:lvl2pPr>
            <a:lvl3pPr marL="1371600" lvl="2" indent="-317500" rtl="0">
              <a:spcBef>
                <a:spcPts val="0"/>
              </a:spcBef>
              <a:spcAft>
                <a:spcPts val="0"/>
              </a:spcAft>
              <a:buClr>
                <a:schemeClr val="dk1"/>
              </a:buClr>
              <a:buSzPts val="1400"/>
              <a:buFont typeface="Nanum Gothic"/>
              <a:buChar char="■"/>
              <a:defRPr>
                <a:solidFill>
                  <a:schemeClr val="dk1"/>
                </a:solidFill>
                <a:latin typeface="Nanum Gothic"/>
                <a:ea typeface="Nanum Gothic"/>
                <a:cs typeface="Nanum Gothic"/>
                <a:sym typeface="Nanum Gothic"/>
              </a:defRPr>
            </a:lvl3pPr>
            <a:lvl4pPr marL="1828800" lvl="3" indent="-317500" rtl="0">
              <a:spcBef>
                <a:spcPts val="0"/>
              </a:spcBef>
              <a:spcAft>
                <a:spcPts val="0"/>
              </a:spcAft>
              <a:buClr>
                <a:schemeClr val="dk1"/>
              </a:buClr>
              <a:buSzPts val="1400"/>
              <a:buFont typeface="Nanum Gothic"/>
              <a:buChar char="●"/>
              <a:defRPr>
                <a:solidFill>
                  <a:schemeClr val="dk1"/>
                </a:solidFill>
                <a:latin typeface="Nanum Gothic"/>
                <a:ea typeface="Nanum Gothic"/>
                <a:cs typeface="Nanum Gothic"/>
                <a:sym typeface="Nanum Gothic"/>
              </a:defRPr>
            </a:lvl4pPr>
            <a:lvl5pPr marL="2286000" lvl="4" indent="-317500" rtl="0">
              <a:spcBef>
                <a:spcPts val="0"/>
              </a:spcBef>
              <a:spcAft>
                <a:spcPts val="0"/>
              </a:spcAft>
              <a:buClr>
                <a:schemeClr val="dk1"/>
              </a:buClr>
              <a:buSzPts val="1400"/>
              <a:buFont typeface="Nanum Gothic"/>
              <a:buChar char="○"/>
              <a:defRPr>
                <a:solidFill>
                  <a:schemeClr val="dk1"/>
                </a:solidFill>
                <a:latin typeface="Nanum Gothic"/>
                <a:ea typeface="Nanum Gothic"/>
                <a:cs typeface="Nanum Gothic"/>
                <a:sym typeface="Nanum Gothic"/>
              </a:defRPr>
            </a:lvl5pPr>
            <a:lvl6pPr marL="2743200" lvl="5" indent="-317500" rtl="0">
              <a:spcBef>
                <a:spcPts val="0"/>
              </a:spcBef>
              <a:spcAft>
                <a:spcPts val="0"/>
              </a:spcAft>
              <a:buClr>
                <a:schemeClr val="dk1"/>
              </a:buClr>
              <a:buSzPts val="1400"/>
              <a:buFont typeface="Nanum Gothic"/>
              <a:buChar char="■"/>
              <a:defRPr>
                <a:solidFill>
                  <a:schemeClr val="dk1"/>
                </a:solidFill>
                <a:latin typeface="Nanum Gothic"/>
                <a:ea typeface="Nanum Gothic"/>
                <a:cs typeface="Nanum Gothic"/>
                <a:sym typeface="Nanum Gothic"/>
              </a:defRPr>
            </a:lvl6pPr>
            <a:lvl7pPr marL="3200400" lvl="6" indent="-317500" rtl="0">
              <a:spcBef>
                <a:spcPts val="0"/>
              </a:spcBef>
              <a:spcAft>
                <a:spcPts val="0"/>
              </a:spcAft>
              <a:buClr>
                <a:schemeClr val="dk1"/>
              </a:buClr>
              <a:buSzPts val="1400"/>
              <a:buFont typeface="Nanum Gothic"/>
              <a:buChar char="●"/>
              <a:defRPr>
                <a:solidFill>
                  <a:schemeClr val="dk1"/>
                </a:solidFill>
                <a:latin typeface="Nanum Gothic"/>
                <a:ea typeface="Nanum Gothic"/>
                <a:cs typeface="Nanum Gothic"/>
                <a:sym typeface="Nanum Gothic"/>
              </a:defRPr>
            </a:lvl7pPr>
            <a:lvl8pPr marL="3657600" lvl="7" indent="-317500" rtl="0">
              <a:spcBef>
                <a:spcPts val="0"/>
              </a:spcBef>
              <a:spcAft>
                <a:spcPts val="0"/>
              </a:spcAft>
              <a:buClr>
                <a:schemeClr val="dk1"/>
              </a:buClr>
              <a:buSzPts val="1400"/>
              <a:buFont typeface="Nanum Gothic"/>
              <a:buChar char="○"/>
              <a:defRPr>
                <a:solidFill>
                  <a:schemeClr val="dk1"/>
                </a:solidFill>
                <a:latin typeface="Nanum Gothic"/>
                <a:ea typeface="Nanum Gothic"/>
                <a:cs typeface="Nanum Gothic"/>
                <a:sym typeface="Nanum Gothic"/>
              </a:defRPr>
            </a:lvl8pPr>
            <a:lvl9pPr marL="4114800" lvl="8" indent="-317500" rtl="0">
              <a:spcBef>
                <a:spcPts val="0"/>
              </a:spcBef>
              <a:spcAft>
                <a:spcPts val="0"/>
              </a:spcAft>
              <a:buClr>
                <a:schemeClr val="dk1"/>
              </a:buClr>
              <a:buSzPts val="1400"/>
              <a:buFont typeface="Nanum Gothic"/>
              <a:buChar char="■"/>
              <a:defRPr>
                <a:solidFill>
                  <a:schemeClr val="dk1"/>
                </a:solidFill>
                <a:latin typeface="Nanum Gothic"/>
                <a:ea typeface="Nanum Gothic"/>
                <a:cs typeface="Nanum Gothic"/>
                <a:sym typeface="Nanum Gothic"/>
              </a:defRPr>
            </a:lvl9pPr>
          </a:lstStyle>
          <a:p>
            <a:endParaRPr/>
          </a:p>
        </p:txBody>
      </p:sp>
      <p:sp>
        <p:nvSpPr>
          <p:cNvPr id="41" name="Google Shape;41;p8"/>
          <p:cNvSpPr txBox="1">
            <a:spLocks noGrp="1"/>
          </p:cNvSpPr>
          <p:nvPr>
            <p:ph type="title" idx="3"/>
          </p:nvPr>
        </p:nvSpPr>
        <p:spPr>
          <a:xfrm>
            <a:off x="83100" y="10775"/>
            <a:ext cx="8520600" cy="5727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2100"/>
              <a:buFont typeface="Nanum Gothic"/>
              <a:buNone/>
              <a:defRPr sz="2100" b="1">
                <a:solidFill>
                  <a:schemeClr val="lt1"/>
                </a:solidFill>
                <a:latin typeface="Nanum Gothic"/>
                <a:ea typeface="Nanum Gothic"/>
                <a:cs typeface="Nanum Gothic"/>
                <a:sym typeface="Nanum Gothic"/>
              </a:defRPr>
            </a:lvl1pPr>
            <a:lvl2pPr lvl="1" rtl="0">
              <a:spcBef>
                <a:spcPts val="0"/>
              </a:spcBef>
              <a:spcAft>
                <a:spcPts val="0"/>
              </a:spcAft>
              <a:buClr>
                <a:schemeClr val="lt1"/>
              </a:buClr>
              <a:buSzPts val="2800"/>
              <a:buFont typeface="Nanum Gothic"/>
              <a:buNone/>
              <a:defRPr>
                <a:solidFill>
                  <a:schemeClr val="lt1"/>
                </a:solidFill>
                <a:latin typeface="Nanum Gothic"/>
                <a:ea typeface="Nanum Gothic"/>
                <a:cs typeface="Nanum Gothic"/>
                <a:sym typeface="Nanum Gothic"/>
              </a:defRPr>
            </a:lvl2pPr>
            <a:lvl3pPr lvl="2" rtl="0">
              <a:spcBef>
                <a:spcPts val="0"/>
              </a:spcBef>
              <a:spcAft>
                <a:spcPts val="0"/>
              </a:spcAft>
              <a:buClr>
                <a:schemeClr val="lt1"/>
              </a:buClr>
              <a:buSzPts val="2800"/>
              <a:buFont typeface="Nanum Gothic"/>
              <a:buNone/>
              <a:defRPr>
                <a:solidFill>
                  <a:schemeClr val="lt1"/>
                </a:solidFill>
                <a:latin typeface="Nanum Gothic"/>
                <a:ea typeface="Nanum Gothic"/>
                <a:cs typeface="Nanum Gothic"/>
                <a:sym typeface="Nanum Gothic"/>
              </a:defRPr>
            </a:lvl3pPr>
            <a:lvl4pPr lvl="3" rtl="0">
              <a:spcBef>
                <a:spcPts val="0"/>
              </a:spcBef>
              <a:spcAft>
                <a:spcPts val="0"/>
              </a:spcAft>
              <a:buClr>
                <a:schemeClr val="lt1"/>
              </a:buClr>
              <a:buSzPts val="2800"/>
              <a:buFont typeface="Nanum Gothic"/>
              <a:buNone/>
              <a:defRPr>
                <a:solidFill>
                  <a:schemeClr val="lt1"/>
                </a:solidFill>
                <a:latin typeface="Nanum Gothic"/>
                <a:ea typeface="Nanum Gothic"/>
                <a:cs typeface="Nanum Gothic"/>
                <a:sym typeface="Nanum Gothic"/>
              </a:defRPr>
            </a:lvl4pPr>
            <a:lvl5pPr lvl="4" rtl="0">
              <a:spcBef>
                <a:spcPts val="0"/>
              </a:spcBef>
              <a:spcAft>
                <a:spcPts val="0"/>
              </a:spcAft>
              <a:buClr>
                <a:schemeClr val="lt1"/>
              </a:buClr>
              <a:buSzPts val="2800"/>
              <a:buFont typeface="Nanum Gothic"/>
              <a:buNone/>
              <a:defRPr>
                <a:solidFill>
                  <a:schemeClr val="lt1"/>
                </a:solidFill>
                <a:latin typeface="Nanum Gothic"/>
                <a:ea typeface="Nanum Gothic"/>
                <a:cs typeface="Nanum Gothic"/>
                <a:sym typeface="Nanum Gothic"/>
              </a:defRPr>
            </a:lvl5pPr>
            <a:lvl6pPr lvl="5" rtl="0">
              <a:spcBef>
                <a:spcPts val="0"/>
              </a:spcBef>
              <a:spcAft>
                <a:spcPts val="0"/>
              </a:spcAft>
              <a:buClr>
                <a:schemeClr val="lt1"/>
              </a:buClr>
              <a:buSzPts val="2800"/>
              <a:buFont typeface="Nanum Gothic"/>
              <a:buNone/>
              <a:defRPr>
                <a:solidFill>
                  <a:schemeClr val="lt1"/>
                </a:solidFill>
                <a:latin typeface="Nanum Gothic"/>
                <a:ea typeface="Nanum Gothic"/>
                <a:cs typeface="Nanum Gothic"/>
                <a:sym typeface="Nanum Gothic"/>
              </a:defRPr>
            </a:lvl6pPr>
            <a:lvl7pPr lvl="6" rtl="0">
              <a:spcBef>
                <a:spcPts val="0"/>
              </a:spcBef>
              <a:spcAft>
                <a:spcPts val="0"/>
              </a:spcAft>
              <a:buClr>
                <a:schemeClr val="lt1"/>
              </a:buClr>
              <a:buSzPts val="2800"/>
              <a:buFont typeface="Nanum Gothic"/>
              <a:buNone/>
              <a:defRPr>
                <a:solidFill>
                  <a:schemeClr val="lt1"/>
                </a:solidFill>
                <a:latin typeface="Nanum Gothic"/>
                <a:ea typeface="Nanum Gothic"/>
                <a:cs typeface="Nanum Gothic"/>
                <a:sym typeface="Nanum Gothic"/>
              </a:defRPr>
            </a:lvl7pPr>
            <a:lvl8pPr lvl="7" rtl="0">
              <a:spcBef>
                <a:spcPts val="0"/>
              </a:spcBef>
              <a:spcAft>
                <a:spcPts val="0"/>
              </a:spcAft>
              <a:buClr>
                <a:schemeClr val="lt1"/>
              </a:buClr>
              <a:buSzPts val="2800"/>
              <a:buFont typeface="Nanum Gothic"/>
              <a:buNone/>
              <a:defRPr>
                <a:solidFill>
                  <a:schemeClr val="lt1"/>
                </a:solidFill>
                <a:latin typeface="Nanum Gothic"/>
                <a:ea typeface="Nanum Gothic"/>
                <a:cs typeface="Nanum Gothic"/>
                <a:sym typeface="Nanum Gothic"/>
              </a:defRPr>
            </a:lvl8pPr>
            <a:lvl9pPr lvl="8" rtl="0">
              <a:spcBef>
                <a:spcPts val="0"/>
              </a:spcBef>
              <a:spcAft>
                <a:spcPts val="0"/>
              </a:spcAft>
              <a:buClr>
                <a:schemeClr val="lt1"/>
              </a:buClr>
              <a:buSzPts val="2800"/>
              <a:buFont typeface="Nanum Gothic"/>
              <a:buNone/>
              <a:defRPr>
                <a:solidFill>
                  <a:schemeClr val="lt1"/>
                </a:solidFill>
                <a:latin typeface="Nanum Gothic"/>
                <a:ea typeface="Nanum Gothic"/>
                <a:cs typeface="Nanum Gothic"/>
                <a:sym typeface="Nanum Gothic"/>
              </a:defRPr>
            </a:lvl9pPr>
          </a:lstStyle>
          <a:p>
            <a:endParaRPr/>
          </a:p>
        </p:txBody>
      </p:sp>
      <p:sp>
        <p:nvSpPr>
          <p:cNvPr id="42" name="Google Shape;42;p8"/>
          <p:cNvSpPr txBox="1">
            <a:spLocks noGrp="1"/>
          </p:cNvSpPr>
          <p:nvPr>
            <p:ph type="sldNum" idx="12"/>
          </p:nvPr>
        </p:nvSpPr>
        <p:spPr>
          <a:xfrm>
            <a:off x="8454058" y="4602142"/>
            <a:ext cx="548700" cy="393600"/>
          </a:xfrm>
          <a:prstGeom prst="rect">
            <a:avLst/>
          </a:prstGeom>
        </p:spPr>
        <p:txBody>
          <a:bodyPr spcFirstLastPara="1" wrap="square" lIns="91425" tIns="91425" rIns="91425" bIns="91425" anchor="ctr" anchorCtr="0">
            <a:noAutofit/>
          </a:bodyPr>
          <a:lstStyle>
            <a:lvl1pPr lvl="0" rtl="0">
              <a:buNone/>
              <a:defRPr b="1">
                <a:solidFill>
                  <a:schemeClr val="dk1"/>
                </a:solidFill>
                <a:latin typeface="Nanum Gothic"/>
                <a:ea typeface="Nanum Gothic"/>
                <a:cs typeface="Nanum Gothic"/>
                <a:sym typeface="Nanum Gothic"/>
              </a:defRPr>
            </a:lvl1pPr>
            <a:lvl2pPr lvl="1" rtl="0">
              <a:buNone/>
              <a:defRPr b="1">
                <a:solidFill>
                  <a:schemeClr val="dk1"/>
                </a:solidFill>
                <a:latin typeface="Nanum Gothic"/>
                <a:ea typeface="Nanum Gothic"/>
                <a:cs typeface="Nanum Gothic"/>
                <a:sym typeface="Nanum Gothic"/>
              </a:defRPr>
            </a:lvl2pPr>
            <a:lvl3pPr lvl="2" rtl="0">
              <a:buNone/>
              <a:defRPr b="1">
                <a:solidFill>
                  <a:schemeClr val="dk1"/>
                </a:solidFill>
                <a:latin typeface="Nanum Gothic"/>
                <a:ea typeface="Nanum Gothic"/>
                <a:cs typeface="Nanum Gothic"/>
                <a:sym typeface="Nanum Gothic"/>
              </a:defRPr>
            </a:lvl3pPr>
            <a:lvl4pPr lvl="3" rtl="0">
              <a:buNone/>
              <a:defRPr b="1">
                <a:solidFill>
                  <a:schemeClr val="dk1"/>
                </a:solidFill>
                <a:latin typeface="Nanum Gothic"/>
                <a:ea typeface="Nanum Gothic"/>
                <a:cs typeface="Nanum Gothic"/>
                <a:sym typeface="Nanum Gothic"/>
              </a:defRPr>
            </a:lvl4pPr>
            <a:lvl5pPr lvl="4" rtl="0">
              <a:buNone/>
              <a:defRPr b="1">
                <a:solidFill>
                  <a:schemeClr val="dk1"/>
                </a:solidFill>
                <a:latin typeface="Nanum Gothic"/>
                <a:ea typeface="Nanum Gothic"/>
                <a:cs typeface="Nanum Gothic"/>
                <a:sym typeface="Nanum Gothic"/>
              </a:defRPr>
            </a:lvl5pPr>
            <a:lvl6pPr lvl="5" rtl="0">
              <a:buNone/>
              <a:defRPr b="1">
                <a:solidFill>
                  <a:schemeClr val="dk1"/>
                </a:solidFill>
                <a:latin typeface="Nanum Gothic"/>
                <a:ea typeface="Nanum Gothic"/>
                <a:cs typeface="Nanum Gothic"/>
                <a:sym typeface="Nanum Gothic"/>
              </a:defRPr>
            </a:lvl6pPr>
            <a:lvl7pPr lvl="6" rtl="0">
              <a:buNone/>
              <a:defRPr b="1">
                <a:solidFill>
                  <a:schemeClr val="dk1"/>
                </a:solidFill>
                <a:latin typeface="Nanum Gothic"/>
                <a:ea typeface="Nanum Gothic"/>
                <a:cs typeface="Nanum Gothic"/>
                <a:sym typeface="Nanum Gothic"/>
              </a:defRPr>
            </a:lvl7pPr>
            <a:lvl8pPr lvl="7" rtl="0">
              <a:buNone/>
              <a:defRPr b="1">
                <a:solidFill>
                  <a:schemeClr val="dk1"/>
                </a:solidFill>
                <a:latin typeface="Nanum Gothic"/>
                <a:ea typeface="Nanum Gothic"/>
                <a:cs typeface="Nanum Gothic"/>
                <a:sym typeface="Nanum Gothic"/>
              </a:defRPr>
            </a:lvl8pPr>
            <a:lvl9pPr lvl="8" rtl="0">
              <a:buNone/>
              <a:defRPr b="1">
                <a:solidFill>
                  <a:schemeClr val="dk1"/>
                </a:solidFill>
                <a:latin typeface="Nanum Gothic"/>
                <a:ea typeface="Nanum Gothic"/>
                <a:cs typeface="Nanum Gothic"/>
                <a:sym typeface="Nanum Gothic"/>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extLst>
    <p:ext uri="{DCECCB84-F9BA-43D5-87BE-67443E8EF086}">
      <p15:sldGuideLst xmlns:p15="http://schemas.microsoft.com/office/powerpoint/2012/main">
        <p15:guide id="1" pos="2880">
          <p15:clr>
            <a:srgbClr val="FA7B17"/>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3"/>
        <p:cNvGrpSpPr/>
        <p:nvPr/>
      </p:nvGrpSpPr>
      <p:grpSpPr>
        <a:xfrm>
          <a:off x="0" y="0"/>
          <a:ext cx="0" cy="0"/>
          <a:chOff x="0" y="0"/>
          <a:chExt cx="0" cy="0"/>
        </a:xfrm>
      </p:grpSpPr>
      <p:sp>
        <p:nvSpPr>
          <p:cNvPr id="44" name="Google Shape;44;p9"/>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5" name="Google Shape;45;p9"/>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46" name="Google Shape;46;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7"/>
        <p:cNvGrpSpPr/>
        <p:nvPr/>
      </p:nvGrpSpPr>
      <p:grpSpPr>
        <a:xfrm>
          <a:off x="0" y="0"/>
          <a:ext cx="0" cy="0"/>
          <a:chOff x="0" y="0"/>
          <a:chExt cx="0" cy="0"/>
        </a:xfrm>
      </p:grpSpPr>
      <p:sp>
        <p:nvSpPr>
          <p:cNvPr id="48" name="Google Shape;48;p10"/>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49" name="Google Shape;49;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ko"/>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5.xml"/><Relationship Id="rId5" Type="http://schemas.openxmlformats.org/officeDocument/2006/relationships/image" Target="../media/image17.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5.xml"/><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5.xm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5.xml"/><Relationship Id="rId5" Type="http://schemas.openxmlformats.org/officeDocument/2006/relationships/image" Target="../media/image24.png"/><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6.xml"/><Relationship Id="rId5" Type="http://schemas.openxmlformats.org/officeDocument/2006/relationships/image" Target="../media/image27.png"/><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18.xml"/><Relationship Id="rId1" Type="http://schemas.openxmlformats.org/officeDocument/2006/relationships/slideLayout" Target="../slideLayouts/slideLayout6.xml"/><Relationship Id="rId6" Type="http://schemas.openxmlformats.org/officeDocument/2006/relationships/image" Target="../media/image31.png"/><Relationship Id="rId11" Type="http://schemas.openxmlformats.org/officeDocument/2006/relationships/image" Target="../media/image36.png"/><Relationship Id="rId5" Type="http://schemas.openxmlformats.org/officeDocument/2006/relationships/image" Target="../media/image30.png"/><Relationship Id="rId10" Type="http://schemas.openxmlformats.org/officeDocument/2006/relationships/image" Target="../media/image35.png"/><Relationship Id="rId4" Type="http://schemas.openxmlformats.org/officeDocument/2006/relationships/image" Target="../media/image29.png"/><Relationship Id="rId9" Type="http://schemas.openxmlformats.org/officeDocument/2006/relationships/image" Target="../media/image34.png"/></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2.jpg"/></Relationships>
</file>

<file path=ppt/slides/_rels/slide20.xml.rels><?xml version="1.0" encoding="UTF-8" standalone="yes"?>
<Relationships xmlns="http://schemas.openxmlformats.org/package/2006/relationships"><Relationship Id="rId3" Type="http://schemas.openxmlformats.org/officeDocument/2006/relationships/image" Target="../media/image38.gif"/><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4.xml"/><Relationship Id="rId1" Type="http://schemas.openxmlformats.org/officeDocument/2006/relationships/slideLayout" Target="../slideLayouts/slideLayout5.xml"/><Relationship Id="rId4" Type="http://schemas.openxmlformats.org/officeDocument/2006/relationships/image" Target="../media/image42.png"/></Relationships>
</file>

<file path=ppt/slides/_rels/slide2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5.xml"/><Relationship Id="rId1" Type="http://schemas.openxmlformats.org/officeDocument/2006/relationships/slideLayout" Target="../slideLayouts/slideLayout5.xml"/><Relationship Id="rId4" Type="http://schemas.openxmlformats.org/officeDocument/2006/relationships/image" Target="../media/image44.png"/></Relationships>
</file>

<file path=ppt/slides/_rels/slide2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46.gif"/><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8.xml"/><Relationship Id="rId1" Type="http://schemas.openxmlformats.org/officeDocument/2006/relationships/slideLayout" Target="../slideLayouts/slideLayout5.xml"/><Relationship Id="rId4" Type="http://schemas.openxmlformats.org/officeDocument/2006/relationships/image" Target="../media/image48.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0.xml"/><Relationship Id="rId1" Type="http://schemas.openxmlformats.org/officeDocument/2006/relationships/slideLayout" Target="../slideLayouts/slideLayout5.xml"/><Relationship Id="rId4" Type="http://schemas.openxmlformats.org/officeDocument/2006/relationships/image" Target="../media/image50.png"/></Relationships>
</file>

<file path=ppt/slides/_rels/slide3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52.gif"/><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53.gif"/><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5.xml"/><Relationship Id="rId1" Type="http://schemas.openxmlformats.org/officeDocument/2006/relationships/slideLayout" Target="../slideLayouts/slideLayout5.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3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6.xml"/><Relationship Id="rId1" Type="http://schemas.openxmlformats.org/officeDocument/2006/relationships/slideLayout" Target="../slideLayouts/slideLayout5.xml"/><Relationship Id="rId6" Type="http://schemas.openxmlformats.org/officeDocument/2006/relationships/image" Target="../media/image57.png"/><Relationship Id="rId5" Type="http://schemas.openxmlformats.org/officeDocument/2006/relationships/image" Target="../media/image59.png"/><Relationship Id="rId4" Type="http://schemas.openxmlformats.org/officeDocument/2006/relationships/image" Target="../media/image58.png"/></Relationships>
</file>

<file path=ppt/slides/_rels/slide3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7.xml"/><Relationship Id="rId1" Type="http://schemas.openxmlformats.org/officeDocument/2006/relationships/slideLayout" Target="../slideLayouts/slideLayout5.xml"/><Relationship Id="rId4" Type="http://schemas.openxmlformats.org/officeDocument/2006/relationships/image" Target="../media/image57.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9.xml"/><Relationship Id="rId1" Type="http://schemas.openxmlformats.org/officeDocument/2006/relationships/slideLayout" Target="../slideLayouts/slideLayout5.xml"/><Relationship Id="rId4" Type="http://schemas.openxmlformats.org/officeDocument/2006/relationships/image" Target="../media/image62.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2.xml"/><Relationship Id="rId1" Type="http://schemas.openxmlformats.org/officeDocument/2006/relationships/slideLayout" Target="../slideLayouts/slideLayout7.xml"/><Relationship Id="rId5" Type="http://schemas.openxmlformats.org/officeDocument/2006/relationships/image" Target="../media/image65.png"/><Relationship Id="rId4" Type="http://schemas.openxmlformats.org/officeDocument/2006/relationships/image" Target="../media/image64.png"/></Relationships>
</file>

<file path=ppt/slides/_rels/slide43.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66.gif"/><Relationship Id="rId7" Type="http://schemas.openxmlformats.org/officeDocument/2006/relationships/image" Target="../media/image70.png"/><Relationship Id="rId2" Type="http://schemas.openxmlformats.org/officeDocument/2006/relationships/notesSlide" Target="../notesSlides/notesSlide43.xml"/><Relationship Id="rId1" Type="http://schemas.openxmlformats.org/officeDocument/2006/relationships/slideLayout" Target="../slideLayouts/slideLayout5.xml"/><Relationship Id="rId6" Type="http://schemas.openxmlformats.org/officeDocument/2006/relationships/image" Target="../media/image69.png"/><Relationship Id="rId5" Type="http://schemas.openxmlformats.org/officeDocument/2006/relationships/image" Target="../media/image68.gif"/><Relationship Id="rId4" Type="http://schemas.openxmlformats.org/officeDocument/2006/relationships/image" Target="../media/image67.gif"/></Relationships>
</file>

<file path=ppt/slides/_rels/slide4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4.xml"/><Relationship Id="rId1" Type="http://schemas.openxmlformats.org/officeDocument/2006/relationships/slideLayout" Target="../slideLayouts/slideLayout5.xml"/><Relationship Id="rId4" Type="http://schemas.openxmlformats.org/officeDocument/2006/relationships/image" Target="../media/image73.png"/></Relationships>
</file>

<file path=ppt/slides/_rels/slide45.xml.rels><?xml version="1.0" encoding="UTF-8" standalone="yes"?>
<Relationships xmlns="http://schemas.openxmlformats.org/package/2006/relationships"><Relationship Id="rId3" Type="http://schemas.openxmlformats.org/officeDocument/2006/relationships/image" Target="../media/image74.gif"/><Relationship Id="rId2" Type="http://schemas.openxmlformats.org/officeDocument/2006/relationships/notesSlide" Target="../notesSlides/notesSlide45.xml"/><Relationship Id="rId1" Type="http://schemas.openxmlformats.org/officeDocument/2006/relationships/slideLayout" Target="../slideLayouts/slideLayout5.xml"/><Relationship Id="rId5" Type="http://schemas.openxmlformats.org/officeDocument/2006/relationships/image" Target="../media/image76.gif"/><Relationship Id="rId4" Type="http://schemas.openxmlformats.org/officeDocument/2006/relationships/image" Target="../media/image75.gif"/></Relationships>
</file>

<file path=ppt/slides/_rels/slide4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46.xml"/><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3" Type="http://schemas.openxmlformats.org/officeDocument/2006/relationships/image" Target="../media/image78.jpg"/><Relationship Id="rId2" Type="http://schemas.openxmlformats.org/officeDocument/2006/relationships/notesSlide" Target="../notesSlides/notesSlide49.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3" Type="http://schemas.openxmlformats.org/officeDocument/2006/relationships/image" Target="../media/image79.jpg"/><Relationship Id="rId2" Type="http://schemas.openxmlformats.org/officeDocument/2006/relationships/notesSlide" Target="../notesSlides/notesSlide50.xml"/><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3" Type="http://schemas.openxmlformats.org/officeDocument/2006/relationships/image" Target="../media/image80.jpg"/><Relationship Id="rId2" Type="http://schemas.openxmlformats.org/officeDocument/2006/relationships/notesSlide" Target="../notesSlides/notesSlide51.xml"/><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53.xml"/><Relationship Id="rId1" Type="http://schemas.openxmlformats.org/officeDocument/2006/relationships/slideLayout" Target="../slideLayouts/slideLayout5.xml"/><Relationship Id="rId5" Type="http://schemas.openxmlformats.org/officeDocument/2006/relationships/image" Target="../media/image83.png"/><Relationship Id="rId4" Type="http://schemas.openxmlformats.org/officeDocument/2006/relationships/image" Target="../media/image82.png"/></Relationships>
</file>

<file path=ppt/slides/_rels/slide54.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84.png"/><Relationship Id="rId7" Type="http://schemas.openxmlformats.org/officeDocument/2006/relationships/image" Target="../media/image85.png"/><Relationship Id="rId2" Type="http://schemas.openxmlformats.org/officeDocument/2006/relationships/notesSlide" Target="../notesSlides/notesSlide54.xml"/><Relationship Id="rId1" Type="http://schemas.openxmlformats.org/officeDocument/2006/relationships/slideLayout" Target="../slideLayouts/slideLayout5.xml"/><Relationship Id="rId6" Type="http://schemas.openxmlformats.org/officeDocument/2006/relationships/hyperlink" Target="https://www.notion.so/f47ef3d55d86420985d99491af2fdd76" TargetMode="External"/><Relationship Id="rId11" Type="http://schemas.openxmlformats.org/officeDocument/2006/relationships/image" Target="../media/image89.png"/><Relationship Id="rId5" Type="http://schemas.openxmlformats.org/officeDocument/2006/relationships/hyperlink" Target="https://padlet.com/tmsk0711/ogangza_parametertuning" TargetMode="External"/><Relationship Id="rId10" Type="http://schemas.openxmlformats.org/officeDocument/2006/relationships/image" Target="../media/image88.png"/><Relationship Id="rId4" Type="http://schemas.openxmlformats.org/officeDocument/2006/relationships/hyperlink" Target="https://padlet.com/tmsk0711/ogangza" TargetMode="External"/><Relationship Id="rId9" Type="http://schemas.openxmlformats.org/officeDocument/2006/relationships/image" Target="../media/image87.png"/></Relationships>
</file>

<file path=ppt/slides/_rels/slide55.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55.xml"/><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56.xml"/><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57.xml"/><Relationship Id="rId1" Type="http://schemas.openxmlformats.org/officeDocument/2006/relationships/slideLayout" Target="../slideLayouts/slideLayout5.xml"/><Relationship Id="rId4" Type="http://schemas.openxmlformats.org/officeDocument/2006/relationships/image" Target="../media/image93.png"/></Relationships>
</file>

<file path=ppt/slides/_rels/slide58.xml.rels><?xml version="1.0" encoding="UTF-8" standalone="yes"?>
<Relationships xmlns="http://schemas.openxmlformats.org/package/2006/relationships"><Relationship Id="rId3" Type="http://schemas.openxmlformats.org/officeDocument/2006/relationships/image" Target="../media/image94.gif"/><Relationship Id="rId2" Type="http://schemas.openxmlformats.org/officeDocument/2006/relationships/notesSlide" Target="../notesSlides/notesSlide58.xml"/><Relationship Id="rId1" Type="http://schemas.openxmlformats.org/officeDocument/2006/relationships/slideLayout" Target="../slideLayouts/slideLayout7.xml"/><Relationship Id="rId4" Type="http://schemas.openxmlformats.org/officeDocument/2006/relationships/image" Target="../media/image95.gif"/></Relationships>
</file>

<file path=ppt/slides/_rels/slide59.xml.rels><?xml version="1.0" encoding="UTF-8" standalone="yes"?>
<Relationships xmlns="http://schemas.openxmlformats.org/package/2006/relationships"><Relationship Id="rId3" Type="http://schemas.openxmlformats.org/officeDocument/2006/relationships/image" Target="../media/image96.gif"/><Relationship Id="rId2" Type="http://schemas.openxmlformats.org/officeDocument/2006/relationships/notesSlide" Target="../notesSlides/notesSlide59.xml"/><Relationship Id="rId1" Type="http://schemas.openxmlformats.org/officeDocument/2006/relationships/slideLayout" Target="../slideLayouts/slideLayout7.xml"/><Relationship Id="rId4" Type="http://schemas.openxmlformats.org/officeDocument/2006/relationships/image" Target="../media/image97.gif"/></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60.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Google Shape;69;p15"/>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ko" b="1">
                <a:solidFill>
                  <a:srgbClr val="072A68"/>
                </a:solidFill>
                <a:latin typeface="Nanum Gothic"/>
                <a:ea typeface="Nanum Gothic"/>
                <a:cs typeface="Nanum Gothic"/>
                <a:sym typeface="Nanum Gothic"/>
              </a:rPr>
              <a:t>애자일소다 강화학습 1조</a:t>
            </a:r>
            <a:endParaRPr b="1">
              <a:solidFill>
                <a:srgbClr val="072A68"/>
              </a:solidFill>
              <a:latin typeface="Nanum Gothic"/>
              <a:ea typeface="Nanum Gothic"/>
              <a:cs typeface="Nanum Gothic"/>
              <a:sym typeface="Nanum Gothic"/>
            </a:endParaRPr>
          </a:p>
        </p:txBody>
      </p:sp>
      <p:sp>
        <p:nvSpPr>
          <p:cNvPr id="70" name="Google Shape;70;p15"/>
          <p:cNvSpPr txBox="1">
            <a:spLocks noGrp="1"/>
          </p:cNvSpPr>
          <p:nvPr>
            <p:ph type="subTitle" idx="1"/>
          </p:nvPr>
        </p:nvSpPr>
        <p:spPr>
          <a:xfrm>
            <a:off x="311700" y="2910325"/>
            <a:ext cx="8520600" cy="792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ko">
                <a:solidFill>
                  <a:schemeClr val="dk1"/>
                </a:solidFill>
                <a:latin typeface="Nanum Gothic"/>
                <a:ea typeface="Nanum Gothic"/>
                <a:cs typeface="Nanum Gothic"/>
                <a:sym typeface="Nanum Gothic"/>
              </a:rPr>
              <a:t>오강자 길찾기 프로젝트</a:t>
            </a:r>
            <a:endParaRPr>
              <a:solidFill>
                <a:schemeClr val="dk1"/>
              </a:solidFill>
              <a:latin typeface="Nanum Gothic"/>
              <a:ea typeface="Nanum Gothic"/>
              <a:cs typeface="Nanum Gothic"/>
              <a:sym typeface="Nanum Gothic"/>
            </a:endParaRPr>
          </a:p>
        </p:txBody>
      </p:sp>
      <p:sp>
        <p:nvSpPr>
          <p:cNvPr id="71" name="Google Shape;71;p15"/>
          <p:cNvSpPr txBox="1">
            <a:spLocks noGrp="1"/>
          </p:cNvSpPr>
          <p:nvPr>
            <p:ph type="subTitle" idx="1"/>
          </p:nvPr>
        </p:nvSpPr>
        <p:spPr>
          <a:xfrm>
            <a:off x="311700" y="4656425"/>
            <a:ext cx="8520600" cy="301200"/>
          </a:xfrm>
          <a:prstGeom prst="rect">
            <a:avLst/>
          </a:prstGeom>
        </p:spPr>
        <p:txBody>
          <a:bodyPr spcFirstLastPara="1" wrap="square" lIns="91425" tIns="91425" rIns="91425" bIns="91425" anchor="t" anchorCtr="0">
            <a:noAutofit/>
          </a:bodyPr>
          <a:lstStyle/>
          <a:p>
            <a:pPr marL="0" lvl="0" indent="0" algn="l" rtl="0">
              <a:lnSpc>
                <a:spcPct val="80000"/>
              </a:lnSpc>
              <a:spcBef>
                <a:spcPts val="0"/>
              </a:spcBef>
              <a:spcAft>
                <a:spcPts val="0"/>
              </a:spcAft>
              <a:buSzPts val="852"/>
              <a:buNone/>
            </a:pPr>
            <a:r>
              <a:rPr lang="ko" sz="1130">
                <a:latin typeface="Nanum Gothic"/>
                <a:ea typeface="Nanum Gothic"/>
                <a:cs typeface="Nanum Gothic"/>
                <a:sym typeface="Nanum Gothic"/>
              </a:rPr>
              <a:t>유상민(퍼실), 신휘정(팀장), 장진구, 박흥선, 한태양, 노현호</a:t>
            </a:r>
            <a:endParaRPr sz="1130">
              <a:latin typeface="Nanum Gothic"/>
              <a:ea typeface="Nanum Gothic"/>
              <a:cs typeface="Nanum Gothic"/>
              <a:sym typeface="Nanum Gothic"/>
            </a:endParaRPr>
          </a:p>
        </p:txBody>
      </p:sp>
      <p:sp>
        <p:nvSpPr>
          <p:cNvPr id="72" name="Google Shape;72;p15"/>
          <p:cNvSpPr txBox="1">
            <a:spLocks noGrp="1"/>
          </p:cNvSpPr>
          <p:nvPr>
            <p:ph type="sldNum" idx="12"/>
          </p:nvPr>
        </p:nvSpPr>
        <p:spPr>
          <a:xfrm>
            <a:off x="8454058" y="4602142"/>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ltLang="ko"/>
              <a:t>1</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24"/>
          <p:cNvSpPr txBox="1">
            <a:spLocks noGrp="1"/>
          </p:cNvSpPr>
          <p:nvPr>
            <p:ph type="title"/>
          </p:nvPr>
        </p:nvSpPr>
        <p:spPr>
          <a:xfrm>
            <a:off x="83100" y="10775"/>
            <a:ext cx="85206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ko"/>
              <a:t>Q Learning 이란?</a:t>
            </a:r>
            <a:endParaRPr/>
          </a:p>
        </p:txBody>
      </p:sp>
      <p:sp>
        <p:nvSpPr>
          <p:cNvPr id="163" name="Google Shape;163;p24"/>
          <p:cNvSpPr txBox="1">
            <a:spLocks noGrp="1"/>
          </p:cNvSpPr>
          <p:nvPr>
            <p:ph type="sldNum" idx="12"/>
          </p:nvPr>
        </p:nvSpPr>
        <p:spPr>
          <a:xfrm>
            <a:off x="8454058" y="4602142"/>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ltLang="ko"/>
              <a:t>10</a:t>
            </a:fld>
            <a:endParaRPr/>
          </a:p>
        </p:txBody>
      </p:sp>
      <p:sp>
        <p:nvSpPr>
          <p:cNvPr id="164" name="Google Shape;164;p24"/>
          <p:cNvSpPr txBox="1">
            <a:spLocks noGrp="1"/>
          </p:cNvSpPr>
          <p:nvPr>
            <p:ph type="body" idx="1"/>
          </p:nvPr>
        </p:nvSpPr>
        <p:spPr>
          <a:xfrm>
            <a:off x="311700" y="3885559"/>
            <a:ext cx="8520600" cy="1000500"/>
          </a:xfrm>
          <a:prstGeom prst="rect">
            <a:avLst/>
          </a:prstGeom>
        </p:spPr>
        <p:txBody>
          <a:bodyPr spcFirstLastPara="1" wrap="square" lIns="91425" tIns="91425" rIns="91425" bIns="91425" anchor="t" anchorCtr="0">
            <a:spAutoFit/>
          </a:bodyPr>
          <a:lstStyle/>
          <a:p>
            <a:pPr marL="0" lvl="0" indent="0" algn="ctr" rtl="0">
              <a:spcBef>
                <a:spcPts val="0"/>
              </a:spcBef>
              <a:spcAft>
                <a:spcPts val="0"/>
              </a:spcAft>
              <a:buClr>
                <a:schemeClr val="dk1"/>
              </a:buClr>
              <a:buSzPts val="1100"/>
              <a:buFont typeface="Arial"/>
              <a:buNone/>
            </a:pPr>
            <a:r>
              <a:rPr lang="ko" sz="2000"/>
              <a:t>시행착오를 거치다보면 Action이 가지는 가치를 정확히 판단 가능하고</a:t>
            </a:r>
            <a:endParaRPr sz="2000"/>
          </a:p>
          <a:p>
            <a:pPr marL="0" lvl="0" indent="0" algn="ctr" rtl="0">
              <a:spcBef>
                <a:spcPts val="1200"/>
              </a:spcBef>
              <a:spcAft>
                <a:spcPts val="1200"/>
              </a:spcAft>
              <a:buClr>
                <a:schemeClr val="dk1"/>
              </a:buClr>
              <a:buSzPts val="1100"/>
              <a:buFont typeface="Arial"/>
              <a:buNone/>
            </a:pPr>
            <a:r>
              <a:rPr lang="ko" sz="2000"/>
              <a:t>로봇은 함정을 피해 목적지에 도달할 수 있음</a:t>
            </a:r>
            <a:endParaRPr sz="2000"/>
          </a:p>
        </p:txBody>
      </p:sp>
      <p:pic>
        <p:nvPicPr>
          <p:cNvPr id="165" name="Google Shape;165;p24"/>
          <p:cNvPicPr preferRelativeResize="0"/>
          <p:nvPr/>
        </p:nvPicPr>
        <p:blipFill>
          <a:blip r:embed="rId3">
            <a:alphaModFix/>
          </a:blip>
          <a:stretch>
            <a:fillRect/>
          </a:stretch>
        </p:blipFill>
        <p:spPr>
          <a:xfrm>
            <a:off x="1864925" y="1990578"/>
            <a:ext cx="2224030" cy="1673800"/>
          </a:xfrm>
          <a:prstGeom prst="rect">
            <a:avLst/>
          </a:prstGeom>
          <a:noFill/>
          <a:ln>
            <a:noFill/>
          </a:ln>
        </p:spPr>
      </p:pic>
      <p:cxnSp>
        <p:nvCxnSpPr>
          <p:cNvPr id="166" name="Google Shape;166;p24"/>
          <p:cNvCxnSpPr/>
          <p:nvPr/>
        </p:nvCxnSpPr>
        <p:spPr>
          <a:xfrm rot="10800000" flipH="1">
            <a:off x="3305777" y="3061970"/>
            <a:ext cx="1862100" cy="218400"/>
          </a:xfrm>
          <a:prstGeom prst="straightConnector1">
            <a:avLst/>
          </a:prstGeom>
          <a:noFill/>
          <a:ln w="19050" cap="flat" cmpd="sng">
            <a:solidFill>
              <a:srgbClr val="FB0207"/>
            </a:solidFill>
            <a:prstDash val="solid"/>
            <a:round/>
            <a:headEnd type="none" w="med" len="med"/>
            <a:tailEnd type="triangle" w="med" len="med"/>
          </a:ln>
        </p:spPr>
      </p:cxnSp>
      <p:pic>
        <p:nvPicPr>
          <p:cNvPr id="167" name="Google Shape;167;p24"/>
          <p:cNvPicPr preferRelativeResize="0"/>
          <p:nvPr/>
        </p:nvPicPr>
        <p:blipFill>
          <a:blip r:embed="rId4">
            <a:alphaModFix/>
          </a:blip>
          <a:stretch>
            <a:fillRect/>
          </a:stretch>
        </p:blipFill>
        <p:spPr>
          <a:xfrm>
            <a:off x="5569946" y="1990586"/>
            <a:ext cx="1740579" cy="1487974"/>
          </a:xfrm>
          <a:prstGeom prst="rect">
            <a:avLst/>
          </a:prstGeom>
          <a:noFill/>
          <a:ln>
            <a:noFill/>
          </a:ln>
        </p:spPr>
      </p:pic>
      <p:sp>
        <p:nvSpPr>
          <p:cNvPr id="168" name="Google Shape;168;p24"/>
          <p:cNvSpPr txBox="1">
            <a:spLocks noGrp="1"/>
          </p:cNvSpPr>
          <p:nvPr>
            <p:ph type="body" idx="1"/>
          </p:nvPr>
        </p:nvSpPr>
        <p:spPr>
          <a:xfrm>
            <a:off x="311688" y="820350"/>
            <a:ext cx="8520600" cy="1000500"/>
          </a:xfrm>
          <a:prstGeom prst="rect">
            <a:avLst/>
          </a:prstGeom>
        </p:spPr>
        <p:txBody>
          <a:bodyPr spcFirstLastPara="1" wrap="square" lIns="91425" tIns="91425" rIns="91425" bIns="91425" anchor="t" anchorCtr="0">
            <a:spAutoFit/>
          </a:bodyPr>
          <a:lstStyle/>
          <a:p>
            <a:pPr marL="0" lvl="0" indent="0" algn="ctr" rtl="0">
              <a:spcBef>
                <a:spcPts val="0"/>
              </a:spcBef>
              <a:spcAft>
                <a:spcPts val="0"/>
              </a:spcAft>
              <a:buNone/>
            </a:pPr>
            <a:r>
              <a:rPr lang="ko" sz="2000"/>
              <a:t>Q러닝은 각 State마다 선택할 수 있는 Action의 가치를 측정합니다.</a:t>
            </a:r>
            <a:endParaRPr sz="2000"/>
          </a:p>
          <a:p>
            <a:pPr marL="0" lvl="0" indent="0" algn="ctr" rtl="0">
              <a:spcBef>
                <a:spcPts val="1200"/>
              </a:spcBef>
              <a:spcAft>
                <a:spcPts val="1200"/>
              </a:spcAft>
              <a:buNone/>
            </a:pPr>
            <a:r>
              <a:rPr lang="ko" sz="2000"/>
              <a:t>Q 테이블이란, 모든 State에 대한 Action 가치를 저장한 테이블입니다.</a:t>
            </a:r>
            <a:endParaRPr sz="200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25"/>
          <p:cNvSpPr txBox="1">
            <a:spLocks noGrp="1"/>
          </p:cNvSpPr>
          <p:nvPr>
            <p:ph type="title"/>
          </p:nvPr>
        </p:nvSpPr>
        <p:spPr>
          <a:xfrm>
            <a:off x="83100" y="10775"/>
            <a:ext cx="85206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ko"/>
              <a:t>Q Learning 이란?</a:t>
            </a:r>
            <a:endParaRPr/>
          </a:p>
        </p:txBody>
      </p:sp>
      <p:sp>
        <p:nvSpPr>
          <p:cNvPr id="174" name="Google Shape;174;p25"/>
          <p:cNvSpPr txBox="1">
            <a:spLocks noGrp="1"/>
          </p:cNvSpPr>
          <p:nvPr>
            <p:ph type="sldNum" idx="12"/>
          </p:nvPr>
        </p:nvSpPr>
        <p:spPr>
          <a:xfrm>
            <a:off x="8454058" y="4602142"/>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ltLang="ko"/>
              <a:t>11</a:t>
            </a:fld>
            <a:endParaRPr/>
          </a:p>
        </p:txBody>
      </p:sp>
      <p:pic>
        <p:nvPicPr>
          <p:cNvPr id="175" name="Google Shape;175;p25"/>
          <p:cNvPicPr preferRelativeResize="0"/>
          <p:nvPr/>
        </p:nvPicPr>
        <p:blipFill>
          <a:blip r:embed="rId3">
            <a:alphaModFix/>
          </a:blip>
          <a:stretch>
            <a:fillRect/>
          </a:stretch>
        </p:blipFill>
        <p:spPr>
          <a:xfrm>
            <a:off x="462775" y="990825"/>
            <a:ext cx="3206855" cy="2718324"/>
          </a:xfrm>
          <a:prstGeom prst="rect">
            <a:avLst/>
          </a:prstGeom>
          <a:noFill/>
          <a:ln>
            <a:noFill/>
          </a:ln>
        </p:spPr>
      </p:pic>
      <p:pic>
        <p:nvPicPr>
          <p:cNvPr id="176" name="Google Shape;176;p25"/>
          <p:cNvPicPr preferRelativeResize="0"/>
          <p:nvPr/>
        </p:nvPicPr>
        <p:blipFill>
          <a:blip r:embed="rId4">
            <a:alphaModFix/>
          </a:blip>
          <a:stretch>
            <a:fillRect/>
          </a:stretch>
        </p:blipFill>
        <p:spPr>
          <a:xfrm>
            <a:off x="5231430" y="990825"/>
            <a:ext cx="3222615" cy="2718326"/>
          </a:xfrm>
          <a:prstGeom prst="rect">
            <a:avLst/>
          </a:prstGeom>
          <a:noFill/>
          <a:ln>
            <a:noFill/>
          </a:ln>
        </p:spPr>
      </p:pic>
      <p:sp>
        <p:nvSpPr>
          <p:cNvPr id="177" name="Google Shape;177;p25"/>
          <p:cNvSpPr txBox="1">
            <a:spLocks noGrp="1"/>
          </p:cNvSpPr>
          <p:nvPr>
            <p:ph type="body" idx="1"/>
          </p:nvPr>
        </p:nvSpPr>
        <p:spPr>
          <a:xfrm>
            <a:off x="386051" y="3949150"/>
            <a:ext cx="3360300" cy="692467"/>
          </a:xfrm>
          <a:prstGeom prst="rect">
            <a:avLst/>
          </a:prstGeom>
        </p:spPr>
        <p:txBody>
          <a:bodyPr spcFirstLastPara="1" wrap="square" lIns="91425" tIns="91425" rIns="91425" bIns="91425" anchor="t" anchorCtr="0">
            <a:spAutoFit/>
          </a:bodyPr>
          <a:lstStyle/>
          <a:p>
            <a:pPr marL="0" lvl="0" indent="0" algn="ctr" rtl="0">
              <a:spcBef>
                <a:spcPts val="0"/>
              </a:spcBef>
              <a:spcAft>
                <a:spcPts val="1200"/>
              </a:spcAft>
              <a:buNone/>
            </a:pPr>
            <a:r>
              <a:rPr lang="ko" sz="2000"/>
              <a:t>수렴된 Q-Table</a:t>
            </a:r>
            <a:endParaRPr sz="2000"/>
          </a:p>
        </p:txBody>
      </p:sp>
      <p:sp>
        <p:nvSpPr>
          <p:cNvPr id="178" name="Google Shape;178;p25"/>
          <p:cNvSpPr txBox="1">
            <a:spLocks noGrp="1"/>
          </p:cNvSpPr>
          <p:nvPr>
            <p:ph type="body" idx="1"/>
          </p:nvPr>
        </p:nvSpPr>
        <p:spPr>
          <a:xfrm>
            <a:off x="5162579" y="3949150"/>
            <a:ext cx="3360300" cy="692467"/>
          </a:xfrm>
          <a:prstGeom prst="rect">
            <a:avLst/>
          </a:prstGeom>
        </p:spPr>
        <p:txBody>
          <a:bodyPr spcFirstLastPara="1" wrap="square" lIns="91425" tIns="91425" rIns="91425" bIns="91425" anchor="t" anchorCtr="0">
            <a:spAutoFit/>
          </a:bodyPr>
          <a:lstStyle/>
          <a:p>
            <a:pPr marL="0" lvl="0" indent="0" algn="ctr" rtl="0">
              <a:spcBef>
                <a:spcPts val="0"/>
              </a:spcBef>
              <a:spcAft>
                <a:spcPts val="1200"/>
              </a:spcAft>
              <a:buNone/>
            </a:pPr>
            <a:r>
              <a:rPr lang="ko" sz="2000"/>
              <a:t>수렴된 정책 테이블</a:t>
            </a:r>
            <a:endParaRPr sz="2000"/>
          </a:p>
        </p:txBody>
      </p:sp>
      <p:pic>
        <p:nvPicPr>
          <p:cNvPr id="179" name="Google Shape;179;p25"/>
          <p:cNvPicPr preferRelativeResize="0"/>
          <p:nvPr/>
        </p:nvPicPr>
        <p:blipFill>
          <a:blip r:embed="rId5">
            <a:alphaModFix/>
          </a:blip>
          <a:stretch>
            <a:fillRect/>
          </a:stretch>
        </p:blipFill>
        <p:spPr>
          <a:xfrm>
            <a:off x="3978550" y="2131613"/>
            <a:ext cx="943944" cy="436750"/>
          </a:xfrm>
          <a:prstGeom prst="rect">
            <a:avLst/>
          </a:prstGeom>
          <a:noFill/>
          <a:ln>
            <a:noFill/>
          </a:ln>
        </p:spPr>
      </p:pic>
      <p:sp>
        <p:nvSpPr>
          <p:cNvPr id="180" name="Google Shape;180;p25"/>
          <p:cNvSpPr txBox="1">
            <a:spLocks noGrp="1"/>
          </p:cNvSpPr>
          <p:nvPr>
            <p:ph type="body" idx="1"/>
          </p:nvPr>
        </p:nvSpPr>
        <p:spPr>
          <a:xfrm>
            <a:off x="3874213" y="1725900"/>
            <a:ext cx="1218049" cy="692467"/>
          </a:xfrm>
          <a:prstGeom prst="rect">
            <a:avLst/>
          </a:prstGeom>
        </p:spPr>
        <p:txBody>
          <a:bodyPr spcFirstLastPara="1" wrap="square" lIns="91425" tIns="91425" rIns="91425" bIns="91425" anchor="t" anchorCtr="0">
            <a:spAutoFit/>
          </a:bodyPr>
          <a:lstStyle/>
          <a:p>
            <a:pPr marL="0" lvl="0" indent="0" algn="l" rtl="0">
              <a:spcBef>
                <a:spcPts val="0"/>
              </a:spcBef>
              <a:spcAft>
                <a:spcPts val="1200"/>
              </a:spcAft>
              <a:buNone/>
            </a:pPr>
            <a:r>
              <a:rPr lang="ko" sz="2000" dirty="0"/>
              <a:t>argmax</a:t>
            </a:r>
            <a:endParaRPr sz="20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26"/>
          <p:cNvSpPr txBox="1">
            <a:spLocks noGrp="1"/>
          </p:cNvSpPr>
          <p:nvPr>
            <p:ph type="title"/>
          </p:nvPr>
        </p:nvSpPr>
        <p:spPr>
          <a:xfrm>
            <a:off x="83100" y="10775"/>
            <a:ext cx="85206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ko"/>
              <a:t>Q Learning 적용 아이디어</a:t>
            </a:r>
            <a:endParaRPr/>
          </a:p>
        </p:txBody>
      </p:sp>
      <p:pic>
        <p:nvPicPr>
          <p:cNvPr id="186" name="Google Shape;186;p26"/>
          <p:cNvPicPr preferRelativeResize="0"/>
          <p:nvPr/>
        </p:nvPicPr>
        <p:blipFill>
          <a:blip r:embed="rId3">
            <a:alphaModFix/>
          </a:blip>
          <a:stretch>
            <a:fillRect/>
          </a:stretch>
        </p:blipFill>
        <p:spPr>
          <a:xfrm>
            <a:off x="500750" y="1667725"/>
            <a:ext cx="2921254" cy="3224049"/>
          </a:xfrm>
          <a:prstGeom prst="rect">
            <a:avLst/>
          </a:prstGeom>
          <a:noFill/>
          <a:ln>
            <a:noFill/>
          </a:ln>
        </p:spPr>
      </p:pic>
      <p:sp>
        <p:nvSpPr>
          <p:cNvPr id="187" name="Google Shape;187;p26"/>
          <p:cNvSpPr txBox="1">
            <a:spLocks noGrp="1"/>
          </p:cNvSpPr>
          <p:nvPr>
            <p:ph type="body" idx="1"/>
          </p:nvPr>
        </p:nvSpPr>
        <p:spPr>
          <a:xfrm>
            <a:off x="3641550" y="2066563"/>
            <a:ext cx="4962150" cy="707856"/>
          </a:xfrm>
          <a:prstGeom prst="rect">
            <a:avLst/>
          </a:prstGeom>
        </p:spPr>
        <p:txBody>
          <a:bodyPr spcFirstLastPara="1" wrap="square" lIns="91425" tIns="91425" rIns="91425" bIns="91425" anchor="t" anchorCtr="0">
            <a:spAutoFit/>
          </a:bodyPr>
          <a:lstStyle/>
          <a:p>
            <a:pPr marL="0" lvl="0" indent="0" algn="l" rtl="0">
              <a:lnSpc>
                <a:spcPct val="100000"/>
              </a:lnSpc>
              <a:spcBef>
                <a:spcPts val="0"/>
              </a:spcBef>
              <a:spcAft>
                <a:spcPts val="1200"/>
              </a:spcAft>
              <a:buNone/>
            </a:pPr>
            <a:r>
              <a:rPr lang="ko" sz="2400" b="1" dirty="0">
                <a:latin typeface="Roboto"/>
                <a:ea typeface="Roboto"/>
                <a:cs typeface="Roboto"/>
                <a:sym typeface="Roboto"/>
              </a:rPr>
              <a:t>주어진 </a:t>
            </a:r>
            <a:r>
              <a:rPr lang="ko" sz="2400" b="1" dirty="0">
                <a:solidFill>
                  <a:schemeClr val="dk1"/>
                </a:solidFill>
                <a:latin typeface="Roboto"/>
                <a:ea typeface="Roboto"/>
                <a:cs typeface="Roboto"/>
                <a:sym typeface="Roboto"/>
              </a:rPr>
              <a:t>Target이 D와 G라고 한다면</a:t>
            </a:r>
            <a:endParaRPr sz="1800" dirty="0">
              <a:solidFill>
                <a:schemeClr val="dk1"/>
              </a:solidFill>
              <a:latin typeface="Roboto Light"/>
              <a:ea typeface="Roboto Light"/>
              <a:cs typeface="Roboto Light"/>
              <a:sym typeface="Roboto Light"/>
            </a:endParaRPr>
          </a:p>
        </p:txBody>
      </p:sp>
      <p:pic>
        <p:nvPicPr>
          <p:cNvPr id="188" name="Google Shape;188;p26"/>
          <p:cNvPicPr preferRelativeResize="0"/>
          <p:nvPr/>
        </p:nvPicPr>
        <p:blipFill>
          <a:blip r:embed="rId4">
            <a:alphaModFix/>
          </a:blip>
          <a:stretch>
            <a:fillRect/>
          </a:stretch>
        </p:blipFill>
        <p:spPr>
          <a:xfrm>
            <a:off x="3889192" y="3117279"/>
            <a:ext cx="1276350" cy="1285875"/>
          </a:xfrm>
          <a:prstGeom prst="rect">
            <a:avLst/>
          </a:prstGeom>
          <a:noFill/>
          <a:ln>
            <a:noFill/>
          </a:ln>
        </p:spPr>
      </p:pic>
      <p:sp>
        <p:nvSpPr>
          <p:cNvPr id="189" name="Google Shape;189;p26"/>
          <p:cNvSpPr txBox="1">
            <a:spLocks noGrp="1"/>
          </p:cNvSpPr>
          <p:nvPr>
            <p:ph type="subTitle" idx="4294967295"/>
          </p:nvPr>
        </p:nvSpPr>
        <p:spPr>
          <a:xfrm>
            <a:off x="5452075" y="3210763"/>
            <a:ext cx="2921400" cy="1098900"/>
          </a:xfrm>
          <a:prstGeom prst="rect">
            <a:avLst/>
          </a:prstGeom>
        </p:spPr>
        <p:txBody>
          <a:bodyPr spcFirstLastPara="1" wrap="square" lIns="91425" tIns="91425" rIns="91425" bIns="91425" anchor="t" anchorCtr="0">
            <a:spAutoFit/>
          </a:bodyPr>
          <a:lstStyle/>
          <a:p>
            <a:pPr marL="0" lvl="0" indent="0" algn="l" rtl="0">
              <a:lnSpc>
                <a:spcPct val="115000"/>
              </a:lnSpc>
              <a:spcBef>
                <a:spcPts val="0"/>
              </a:spcBef>
              <a:spcAft>
                <a:spcPts val="1200"/>
              </a:spcAft>
              <a:buNone/>
            </a:pPr>
            <a:r>
              <a:rPr lang="ko">
                <a:solidFill>
                  <a:schemeClr val="dk1"/>
                </a:solidFill>
                <a:latin typeface="Nanum Gothic"/>
                <a:ea typeface="Nanum Gothic"/>
                <a:cs typeface="Nanum Gothic"/>
                <a:sym typeface="Nanum Gothic"/>
              </a:rPr>
              <a:t>D로 수렴하는 Q_value와 G로 수렴하는 Q_value가 충돌해 방황하게 된다.</a:t>
            </a:r>
            <a:endParaRPr>
              <a:solidFill>
                <a:schemeClr val="dk1"/>
              </a:solidFill>
              <a:latin typeface="Nanum Gothic"/>
              <a:ea typeface="Nanum Gothic"/>
              <a:cs typeface="Nanum Gothic"/>
              <a:sym typeface="Nanum Gothic"/>
            </a:endParaRPr>
          </a:p>
        </p:txBody>
      </p:sp>
      <p:cxnSp>
        <p:nvCxnSpPr>
          <p:cNvPr id="190" name="Google Shape;190;p26"/>
          <p:cNvCxnSpPr/>
          <p:nvPr/>
        </p:nvCxnSpPr>
        <p:spPr>
          <a:xfrm>
            <a:off x="4400016" y="4169759"/>
            <a:ext cx="248100" cy="0"/>
          </a:xfrm>
          <a:prstGeom prst="straightConnector1">
            <a:avLst/>
          </a:prstGeom>
          <a:noFill/>
          <a:ln w="9525" cap="flat" cmpd="sng">
            <a:solidFill>
              <a:srgbClr val="FF0000"/>
            </a:solidFill>
            <a:prstDash val="solid"/>
            <a:round/>
            <a:headEnd type="none" w="med" len="med"/>
            <a:tailEnd type="triangle" w="med" len="med"/>
          </a:ln>
        </p:spPr>
      </p:cxnSp>
      <p:cxnSp>
        <p:nvCxnSpPr>
          <p:cNvPr id="191" name="Google Shape;191;p26"/>
          <p:cNvCxnSpPr/>
          <p:nvPr/>
        </p:nvCxnSpPr>
        <p:spPr>
          <a:xfrm rot="10800000">
            <a:off x="4822075" y="4169050"/>
            <a:ext cx="279900" cy="6900"/>
          </a:xfrm>
          <a:prstGeom prst="straightConnector1">
            <a:avLst/>
          </a:prstGeom>
          <a:noFill/>
          <a:ln w="9525" cap="flat" cmpd="sng">
            <a:solidFill>
              <a:srgbClr val="FF0000"/>
            </a:solidFill>
            <a:prstDash val="solid"/>
            <a:round/>
            <a:headEnd type="none" w="med" len="med"/>
            <a:tailEnd type="triangle" w="med" len="med"/>
          </a:ln>
        </p:spPr>
      </p:cxnSp>
      <p:cxnSp>
        <p:nvCxnSpPr>
          <p:cNvPr id="192" name="Google Shape;192;p26"/>
          <p:cNvCxnSpPr/>
          <p:nvPr/>
        </p:nvCxnSpPr>
        <p:spPr>
          <a:xfrm>
            <a:off x="4931341" y="3630359"/>
            <a:ext cx="0" cy="266400"/>
          </a:xfrm>
          <a:prstGeom prst="straightConnector1">
            <a:avLst/>
          </a:prstGeom>
          <a:noFill/>
          <a:ln w="9525" cap="flat" cmpd="sng">
            <a:solidFill>
              <a:srgbClr val="FF0000"/>
            </a:solidFill>
            <a:prstDash val="solid"/>
            <a:round/>
            <a:headEnd type="none" w="med" len="med"/>
            <a:tailEnd type="triangle" w="med" len="med"/>
          </a:ln>
        </p:spPr>
      </p:cxnSp>
      <p:cxnSp>
        <p:nvCxnSpPr>
          <p:cNvPr id="193" name="Google Shape;193;p26"/>
          <p:cNvCxnSpPr/>
          <p:nvPr/>
        </p:nvCxnSpPr>
        <p:spPr>
          <a:xfrm>
            <a:off x="1310250" y="2112025"/>
            <a:ext cx="2548500" cy="1324500"/>
          </a:xfrm>
          <a:prstGeom prst="straightConnector1">
            <a:avLst/>
          </a:prstGeom>
          <a:noFill/>
          <a:ln w="9525" cap="flat" cmpd="sng">
            <a:solidFill>
              <a:srgbClr val="FF0000"/>
            </a:solidFill>
            <a:prstDash val="solid"/>
            <a:round/>
            <a:headEnd type="none" w="med" len="med"/>
            <a:tailEnd type="triangle" w="med" len="med"/>
          </a:ln>
        </p:spPr>
      </p:cxnSp>
      <p:sp>
        <p:nvSpPr>
          <p:cNvPr id="194" name="Google Shape;194;p26"/>
          <p:cNvSpPr txBox="1">
            <a:spLocks noGrp="1"/>
          </p:cNvSpPr>
          <p:nvPr>
            <p:ph type="sldNum" idx="12"/>
          </p:nvPr>
        </p:nvSpPr>
        <p:spPr>
          <a:xfrm>
            <a:off x="8454058" y="4602142"/>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ltLang="ko"/>
              <a:t>12</a:t>
            </a:fld>
            <a:endParaRPr/>
          </a:p>
        </p:txBody>
      </p:sp>
      <p:sp>
        <p:nvSpPr>
          <p:cNvPr id="195" name="Google Shape;195;p26"/>
          <p:cNvSpPr txBox="1">
            <a:spLocks noGrp="1"/>
          </p:cNvSpPr>
          <p:nvPr>
            <p:ph type="body" idx="1"/>
          </p:nvPr>
        </p:nvSpPr>
        <p:spPr>
          <a:xfrm>
            <a:off x="387900" y="766025"/>
            <a:ext cx="8520600" cy="800400"/>
          </a:xfrm>
          <a:prstGeom prst="rect">
            <a:avLst/>
          </a:prstGeom>
        </p:spPr>
        <p:txBody>
          <a:bodyPr spcFirstLastPara="1" wrap="square" lIns="91425" tIns="91425" rIns="91425" bIns="91425" anchor="t" anchorCtr="0">
            <a:spAutoFit/>
          </a:bodyPr>
          <a:lstStyle/>
          <a:p>
            <a:pPr marL="0" lvl="0" indent="0" algn="l" rtl="0">
              <a:lnSpc>
                <a:spcPct val="100000"/>
              </a:lnSpc>
              <a:spcBef>
                <a:spcPts val="0"/>
              </a:spcBef>
              <a:spcAft>
                <a:spcPts val="1200"/>
              </a:spcAft>
              <a:buNone/>
            </a:pPr>
            <a:r>
              <a:rPr lang="ko" sz="2000"/>
              <a:t>일반적인 Q-Learning은 출발지에서 하나의 목적지를 가지고 학습을 수행하지만, 우리의 주제는 연속적으로 여러 개의 Target을 가져와야 한다.</a:t>
            </a:r>
            <a:endParaRPr sz="1800">
              <a:solidFill>
                <a:schemeClr val="dk1"/>
              </a:solidFill>
              <a:latin typeface="Roboto Light"/>
              <a:ea typeface="Roboto Light"/>
              <a:cs typeface="Roboto Light"/>
              <a:sym typeface="Roboto Light"/>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27"/>
          <p:cNvSpPr txBox="1">
            <a:spLocks noGrp="1"/>
          </p:cNvSpPr>
          <p:nvPr>
            <p:ph type="title"/>
          </p:nvPr>
        </p:nvSpPr>
        <p:spPr>
          <a:xfrm>
            <a:off x="83100" y="10775"/>
            <a:ext cx="85206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ko"/>
              <a:t>Q Learning 적용 아이디어</a:t>
            </a:r>
            <a:endParaRPr/>
          </a:p>
        </p:txBody>
      </p:sp>
      <p:sp>
        <p:nvSpPr>
          <p:cNvPr id="201" name="Google Shape;201;p27"/>
          <p:cNvSpPr txBox="1">
            <a:spLocks noGrp="1"/>
          </p:cNvSpPr>
          <p:nvPr>
            <p:ph type="title"/>
          </p:nvPr>
        </p:nvSpPr>
        <p:spPr>
          <a:xfrm>
            <a:off x="4654525" y="1068575"/>
            <a:ext cx="4213800" cy="3487800"/>
          </a:xfrm>
          <a:prstGeom prst="rect">
            <a:avLst/>
          </a:prstGeom>
        </p:spPr>
        <p:txBody>
          <a:bodyPr spcFirstLastPara="1" wrap="square" lIns="91425" tIns="91425" rIns="91425" bIns="91425" anchor="ctr" anchorCtr="0">
            <a:noAutofit/>
          </a:bodyPr>
          <a:lstStyle/>
          <a:p>
            <a:pPr marL="0" lvl="0" indent="0" algn="ctr" rtl="0">
              <a:lnSpc>
                <a:spcPct val="150000"/>
              </a:lnSpc>
              <a:spcBef>
                <a:spcPts val="0"/>
              </a:spcBef>
              <a:spcAft>
                <a:spcPts val="0"/>
              </a:spcAft>
              <a:buSzPts val="990"/>
              <a:buNone/>
            </a:pPr>
            <a:r>
              <a:rPr lang="ko" sz="2040" b="0">
                <a:solidFill>
                  <a:srgbClr val="000000"/>
                </a:solidFill>
              </a:rPr>
              <a:t>Item의 위치는 고정되어 있다.</a:t>
            </a:r>
            <a:endParaRPr sz="2040" b="0">
              <a:solidFill>
                <a:srgbClr val="000000"/>
              </a:solidFill>
            </a:endParaRPr>
          </a:p>
          <a:p>
            <a:pPr marL="0" lvl="0" indent="0" algn="ctr" rtl="0">
              <a:lnSpc>
                <a:spcPct val="150000"/>
              </a:lnSpc>
              <a:spcBef>
                <a:spcPts val="0"/>
              </a:spcBef>
              <a:spcAft>
                <a:spcPts val="0"/>
              </a:spcAft>
              <a:buSzPts val="990"/>
              <a:buNone/>
            </a:pPr>
            <a:r>
              <a:rPr lang="ko" sz="2040" b="0">
                <a:solidFill>
                  <a:srgbClr val="000000"/>
                </a:solidFill>
              </a:rPr>
              <a:t>Q테이블은 Target Item지점으로 향하는 최적 경로를 가지고 있다.</a:t>
            </a:r>
            <a:endParaRPr sz="2040" b="0">
              <a:solidFill>
                <a:srgbClr val="000000"/>
              </a:solidFill>
            </a:endParaRPr>
          </a:p>
          <a:p>
            <a:pPr marL="0" lvl="0" indent="0" algn="ctr" rtl="0">
              <a:lnSpc>
                <a:spcPct val="150000"/>
              </a:lnSpc>
              <a:spcBef>
                <a:spcPts val="0"/>
              </a:spcBef>
              <a:spcAft>
                <a:spcPts val="0"/>
              </a:spcAft>
              <a:buSzPts val="990"/>
              <a:buNone/>
            </a:pPr>
            <a:r>
              <a:rPr lang="ko" sz="2040" b="0">
                <a:solidFill>
                  <a:srgbClr val="000000"/>
                </a:solidFill>
              </a:rPr>
              <a:t>각 Item에 대한 Q테이블을 </a:t>
            </a:r>
            <a:r>
              <a:rPr lang="ko" sz="2040">
                <a:solidFill>
                  <a:srgbClr val="FF0000"/>
                </a:solidFill>
              </a:rPr>
              <a:t>모두</a:t>
            </a:r>
            <a:r>
              <a:rPr lang="ko" sz="2040" b="0">
                <a:solidFill>
                  <a:srgbClr val="000000"/>
                </a:solidFill>
              </a:rPr>
              <a:t> 가지고 있으면 (Ready Made)</a:t>
            </a:r>
            <a:endParaRPr sz="2040" b="0">
              <a:solidFill>
                <a:srgbClr val="000000"/>
              </a:solidFill>
            </a:endParaRPr>
          </a:p>
          <a:p>
            <a:pPr marL="0" lvl="0" indent="0" algn="ctr" rtl="0">
              <a:lnSpc>
                <a:spcPct val="150000"/>
              </a:lnSpc>
              <a:spcBef>
                <a:spcPts val="0"/>
              </a:spcBef>
              <a:spcAft>
                <a:spcPts val="0"/>
              </a:spcAft>
              <a:buSzPts val="990"/>
              <a:buNone/>
            </a:pPr>
            <a:r>
              <a:rPr lang="ko" sz="2040" b="0">
                <a:solidFill>
                  <a:srgbClr val="000000"/>
                </a:solidFill>
              </a:rPr>
              <a:t>이 문제를 해결할 수 있지 않을까?</a:t>
            </a:r>
            <a:endParaRPr sz="2040" b="0">
              <a:solidFill>
                <a:srgbClr val="000000"/>
              </a:solidFill>
            </a:endParaRPr>
          </a:p>
        </p:txBody>
      </p:sp>
      <p:pic>
        <p:nvPicPr>
          <p:cNvPr id="202" name="Google Shape;202;p27"/>
          <p:cNvPicPr preferRelativeResize="0"/>
          <p:nvPr/>
        </p:nvPicPr>
        <p:blipFill>
          <a:blip r:embed="rId3">
            <a:alphaModFix/>
          </a:blip>
          <a:stretch>
            <a:fillRect/>
          </a:stretch>
        </p:blipFill>
        <p:spPr>
          <a:xfrm>
            <a:off x="83100" y="1327052"/>
            <a:ext cx="4362175" cy="3076925"/>
          </a:xfrm>
          <a:prstGeom prst="rect">
            <a:avLst/>
          </a:prstGeom>
          <a:noFill/>
          <a:ln>
            <a:noFill/>
          </a:ln>
        </p:spPr>
      </p:pic>
      <p:sp>
        <p:nvSpPr>
          <p:cNvPr id="203" name="Google Shape;203;p27"/>
          <p:cNvSpPr txBox="1">
            <a:spLocks noGrp="1"/>
          </p:cNvSpPr>
          <p:nvPr>
            <p:ph type="sldNum" idx="12"/>
          </p:nvPr>
        </p:nvSpPr>
        <p:spPr>
          <a:xfrm>
            <a:off x="8454058" y="4602142"/>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ltLang="ko"/>
              <a:t>13</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p28"/>
          <p:cNvSpPr txBox="1">
            <a:spLocks noGrp="1"/>
          </p:cNvSpPr>
          <p:nvPr>
            <p:ph type="title"/>
          </p:nvPr>
        </p:nvSpPr>
        <p:spPr>
          <a:xfrm>
            <a:off x="83100" y="10775"/>
            <a:ext cx="85206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ko"/>
              <a:t>Pre Q Learning</a:t>
            </a:r>
            <a:endParaRPr/>
          </a:p>
        </p:txBody>
      </p:sp>
      <p:sp>
        <p:nvSpPr>
          <p:cNvPr id="209" name="Google Shape;209;p28"/>
          <p:cNvSpPr txBox="1">
            <a:spLocks noGrp="1"/>
          </p:cNvSpPr>
          <p:nvPr>
            <p:ph type="body" idx="1"/>
          </p:nvPr>
        </p:nvSpPr>
        <p:spPr>
          <a:xfrm>
            <a:off x="3585350" y="1689550"/>
            <a:ext cx="4568700" cy="3237000"/>
          </a:xfrm>
          <a:prstGeom prst="rect">
            <a:avLst/>
          </a:prstGeom>
        </p:spPr>
        <p:txBody>
          <a:bodyPr spcFirstLastPara="1" wrap="square" lIns="91425" tIns="91425" rIns="91425" bIns="91425" anchor="t" anchorCtr="0">
            <a:normAutofit/>
          </a:bodyPr>
          <a:lstStyle/>
          <a:p>
            <a:pPr marL="0" lvl="0" indent="0" algn="just" rtl="0">
              <a:spcBef>
                <a:spcPts val="0"/>
              </a:spcBef>
              <a:spcAft>
                <a:spcPts val="0"/>
              </a:spcAft>
              <a:buNone/>
            </a:pPr>
            <a:endParaRPr>
              <a:solidFill>
                <a:schemeClr val="dk1"/>
              </a:solidFill>
            </a:endParaRPr>
          </a:p>
          <a:p>
            <a:pPr marL="0" lvl="0" indent="0" algn="just" rtl="0">
              <a:spcBef>
                <a:spcPts val="1200"/>
              </a:spcBef>
              <a:spcAft>
                <a:spcPts val="0"/>
              </a:spcAft>
              <a:buNone/>
            </a:pPr>
            <a:r>
              <a:rPr lang="ko">
                <a:solidFill>
                  <a:schemeClr val="dk1"/>
                </a:solidFill>
              </a:rPr>
              <a:t>각 아이템 별 Q_table의 집합인 Q_tables를 만들어</a:t>
            </a:r>
            <a:r>
              <a:rPr lang="ko"/>
              <a:t> </a:t>
            </a:r>
            <a:r>
              <a:rPr lang="ko">
                <a:solidFill>
                  <a:schemeClr val="dk1"/>
                </a:solidFill>
              </a:rPr>
              <a:t>각각의 타겟에 수렴하는</a:t>
            </a:r>
            <a:r>
              <a:rPr lang="ko"/>
              <a:t> </a:t>
            </a:r>
            <a:r>
              <a:rPr lang="ko">
                <a:solidFill>
                  <a:schemeClr val="dk1"/>
                </a:solidFill>
              </a:rPr>
              <a:t>Q-Table을 </a:t>
            </a:r>
            <a:r>
              <a:rPr lang="ko"/>
              <a:t>미리 학습시켜 준비해놓는다. </a:t>
            </a:r>
            <a:endParaRPr/>
          </a:p>
          <a:p>
            <a:pPr marL="0" lvl="0" indent="0" algn="just" rtl="0">
              <a:spcBef>
                <a:spcPts val="1200"/>
              </a:spcBef>
              <a:spcAft>
                <a:spcPts val="0"/>
              </a:spcAft>
              <a:buNone/>
            </a:pPr>
            <a:endParaRPr/>
          </a:p>
          <a:p>
            <a:pPr marL="0" lvl="0" indent="0" algn="just" rtl="0">
              <a:spcBef>
                <a:spcPts val="1200"/>
              </a:spcBef>
              <a:spcAft>
                <a:spcPts val="0"/>
              </a:spcAft>
              <a:buNone/>
            </a:pPr>
            <a:r>
              <a:rPr lang="ko"/>
              <a:t>Prepare Q Learning을 줄여서</a:t>
            </a:r>
            <a:endParaRPr/>
          </a:p>
          <a:p>
            <a:pPr marL="0" lvl="0" indent="0" algn="just" rtl="0">
              <a:spcBef>
                <a:spcPts val="1200"/>
              </a:spcBef>
              <a:spcAft>
                <a:spcPts val="1200"/>
              </a:spcAft>
              <a:buNone/>
            </a:pPr>
            <a:r>
              <a:rPr lang="ko"/>
              <a:t>Pre Q Learning 이라 이름 붙였다.</a:t>
            </a:r>
            <a:endParaRPr/>
          </a:p>
        </p:txBody>
      </p:sp>
      <p:pic>
        <p:nvPicPr>
          <p:cNvPr id="210" name="Google Shape;210;p28"/>
          <p:cNvPicPr preferRelativeResize="0"/>
          <p:nvPr/>
        </p:nvPicPr>
        <p:blipFill>
          <a:blip r:embed="rId3">
            <a:alphaModFix/>
          </a:blip>
          <a:stretch>
            <a:fillRect/>
          </a:stretch>
        </p:blipFill>
        <p:spPr>
          <a:xfrm>
            <a:off x="508525" y="912500"/>
            <a:ext cx="5848350" cy="628650"/>
          </a:xfrm>
          <a:prstGeom prst="rect">
            <a:avLst/>
          </a:prstGeom>
          <a:noFill/>
          <a:ln>
            <a:noFill/>
          </a:ln>
        </p:spPr>
      </p:pic>
      <p:sp>
        <p:nvSpPr>
          <p:cNvPr id="211" name="Google Shape;211;p28"/>
          <p:cNvSpPr txBox="1">
            <a:spLocks noGrp="1"/>
          </p:cNvSpPr>
          <p:nvPr>
            <p:ph type="sldNum" idx="12"/>
          </p:nvPr>
        </p:nvSpPr>
        <p:spPr>
          <a:xfrm>
            <a:off x="8454058" y="4602142"/>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ltLang="ko"/>
              <a:t>14</a:t>
            </a:fld>
            <a:endParaRPr/>
          </a:p>
        </p:txBody>
      </p:sp>
      <p:pic>
        <p:nvPicPr>
          <p:cNvPr id="212" name="Google Shape;212;p28"/>
          <p:cNvPicPr preferRelativeResize="0"/>
          <p:nvPr/>
        </p:nvPicPr>
        <p:blipFill>
          <a:blip r:embed="rId4">
            <a:alphaModFix/>
          </a:blip>
          <a:stretch>
            <a:fillRect/>
          </a:stretch>
        </p:blipFill>
        <p:spPr>
          <a:xfrm>
            <a:off x="387497" y="1779412"/>
            <a:ext cx="2770138" cy="305727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29"/>
          <p:cNvSpPr txBox="1">
            <a:spLocks noGrp="1"/>
          </p:cNvSpPr>
          <p:nvPr>
            <p:ph type="title"/>
          </p:nvPr>
        </p:nvSpPr>
        <p:spPr>
          <a:xfrm>
            <a:off x="83100" y="10775"/>
            <a:ext cx="85206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ko"/>
              <a:t>ε-greedy 란?</a:t>
            </a:r>
            <a:endParaRPr/>
          </a:p>
        </p:txBody>
      </p:sp>
      <p:sp>
        <p:nvSpPr>
          <p:cNvPr id="218" name="Google Shape;218;p29"/>
          <p:cNvSpPr txBox="1">
            <a:spLocks noGrp="1"/>
          </p:cNvSpPr>
          <p:nvPr>
            <p:ph type="sldNum" idx="12"/>
          </p:nvPr>
        </p:nvSpPr>
        <p:spPr>
          <a:xfrm>
            <a:off x="8454058" y="4602142"/>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ltLang="ko"/>
              <a:t>15</a:t>
            </a:fld>
            <a:endParaRPr/>
          </a:p>
        </p:txBody>
      </p:sp>
      <p:sp>
        <p:nvSpPr>
          <p:cNvPr id="219" name="Google Shape;219;p29"/>
          <p:cNvSpPr txBox="1">
            <a:spLocks noGrp="1"/>
          </p:cNvSpPr>
          <p:nvPr>
            <p:ph type="body" idx="1"/>
          </p:nvPr>
        </p:nvSpPr>
        <p:spPr>
          <a:xfrm>
            <a:off x="3881100" y="990834"/>
            <a:ext cx="4800125" cy="3231624"/>
          </a:xfrm>
          <a:prstGeom prst="rect">
            <a:avLst/>
          </a:prstGeom>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ko" sz="2000" dirty="0"/>
              <a:t>모든 행동들의 가치를 알기 위해서는, </a:t>
            </a:r>
            <a:endParaRPr sz="2000" dirty="0"/>
          </a:p>
          <a:p>
            <a:pPr marL="0" lvl="0" indent="0" algn="l" rtl="0">
              <a:lnSpc>
                <a:spcPct val="115000"/>
              </a:lnSpc>
              <a:spcBef>
                <a:spcPts val="1200"/>
              </a:spcBef>
              <a:spcAft>
                <a:spcPts val="0"/>
              </a:spcAft>
              <a:buNone/>
            </a:pPr>
            <a:r>
              <a:rPr lang="ko" sz="2000" dirty="0"/>
              <a:t>에이전트가 직접 그 행동을 해보고 보상을</a:t>
            </a:r>
            <a:endParaRPr sz="2000" dirty="0"/>
          </a:p>
          <a:p>
            <a:pPr marL="0" lvl="0" indent="0" algn="l" rtl="0">
              <a:spcBef>
                <a:spcPts val="1200"/>
              </a:spcBef>
              <a:spcAft>
                <a:spcPts val="0"/>
              </a:spcAft>
              <a:buClr>
                <a:srgbClr val="000000"/>
              </a:buClr>
              <a:buSzPts val="1100"/>
              <a:buFont typeface="Arial"/>
              <a:buNone/>
            </a:pPr>
            <a:r>
              <a:rPr lang="ko" sz="2000" dirty="0"/>
              <a:t>받아봐야 한다.</a:t>
            </a:r>
            <a:endParaRPr sz="2000" dirty="0"/>
          </a:p>
          <a:p>
            <a:pPr marL="0" lvl="0" indent="0" algn="l" rtl="0">
              <a:spcBef>
                <a:spcPts val="1200"/>
              </a:spcBef>
              <a:spcAft>
                <a:spcPts val="0"/>
              </a:spcAft>
              <a:buNone/>
            </a:pPr>
            <a:r>
              <a:rPr lang="ko" sz="2000" dirty="0"/>
              <a:t>때문에 </a:t>
            </a:r>
            <a:r>
              <a:rPr lang="ko" sz="2000" dirty="0">
                <a:solidFill>
                  <a:srgbClr val="FF0000"/>
                </a:solidFill>
              </a:rPr>
              <a:t>ε-Greedy</a:t>
            </a:r>
            <a:r>
              <a:rPr lang="ko" sz="2000" dirty="0"/>
              <a:t>라는 정책을 통해</a:t>
            </a:r>
            <a:endParaRPr sz="2000" dirty="0"/>
          </a:p>
          <a:p>
            <a:pPr marL="0" lvl="0" indent="0" algn="l" rtl="0">
              <a:spcBef>
                <a:spcPts val="1200"/>
              </a:spcBef>
              <a:spcAft>
                <a:spcPts val="0"/>
              </a:spcAft>
              <a:buNone/>
            </a:pPr>
            <a:r>
              <a:rPr lang="ko" sz="2000" dirty="0"/>
              <a:t>일정 확률로 랜덤한 이동으로 탐색을 하고</a:t>
            </a:r>
            <a:endParaRPr sz="2000" dirty="0"/>
          </a:p>
          <a:p>
            <a:pPr marL="0" lvl="0" indent="0" algn="l" rtl="0">
              <a:spcBef>
                <a:spcPts val="1200"/>
              </a:spcBef>
              <a:spcAft>
                <a:spcPts val="1200"/>
              </a:spcAft>
              <a:buNone/>
            </a:pPr>
            <a:r>
              <a:rPr lang="ko" sz="2000" dirty="0"/>
              <a:t>일정 확률로는 greedy한 행동을 한다.</a:t>
            </a:r>
            <a:endParaRPr sz="2000" dirty="0"/>
          </a:p>
        </p:txBody>
      </p:sp>
      <p:pic>
        <p:nvPicPr>
          <p:cNvPr id="220" name="Google Shape;220;p29"/>
          <p:cNvPicPr preferRelativeResize="0"/>
          <p:nvPr/>
        </p:nvPicPr>
        <p:blipFill>
          <a:blip r:embed="rId3">
            <a:alphaModFix/>
          </a:blip>
          <a:stretch>
            <a:fillRect/>
          </a:stretch>
        </p:blipFill>
        <p:spPr>
          <a:xfrm>
            <a:off x="462775" y="990824"/>
            <a:ext cx="3162499" cy="2657693"/>
          </a:xfrm>
          <a:prstGeom prst="rect">
            <a:avLst/>
          </a:prstGeom>
          <a:noFill/>
          <a:ln>
            <a:noFill/>
          </a:ln>
        </p:spPr>
      </p:pic>
      <p:sp>
        <p:nvSpPr>
          <p:cNvPr id="221" name="Google Shape;221;p29"/>
          <p:cNvSpPr txBox="1">
            <a:spLocks noGrp="1"/>
          </p:cNvSpPr>
          <p:nvPr>
            <p:ph type="body" idx="1"/>
          </p:nvPr>
        </p:nvSpPr>
        <p:spPr>
          <a:xfrm>
            <a:off x="311688" y="4044750"/>
            <a:ext cx="8520600" cy="10005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ko" sz="2000"/>
              <a:t>처음에는 100%로 랜덤하게 움직이면서 시행착오를 계속하다가</a:t>
            </a:r>
            <a:endParaRPr sz="2000"/>
          </a:p>
          <a:p>
            <a:pPr marL="0" lvl="0" indent="0" algn="l" rtl="0">
              <a:spcBef>
                <a:spcPts val="1200"/>
              </a:spcBef>
              <a:spcAft>
                <a:spcPts val="1200"/>
              </a:spcAft>
              <a:buNone/>
            </a:pPr>
            <a:r>
              <a:rPr lang="ko" sz="2000"/>
              <a:t>이후 점점 적은 확률로 탐색을 하며 최적 루트를 찾게 된다.</a:t>
            </a:r>
            <a:endParaRPr sz="200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30"/>
          <p:cNvSpPr txBox="1">
            <a:spLocks noGrp="1"/>
          </p:cNvSpPr>
          <p:nvPr>
            <p:ph type="subTitle" idx="4294967295"/>
          </p:nvPr>
        </p:nvSpPr>
        <p:spPr>
          <a:xfrm>
            <a:off x="3218625" y="1040075"/>
            <a:ext cx="5154300" cy="2016300"/>
          </a:xfrm>
          <a:prstGeom prst="rect">
            <a:avLst/>
          </a:prstGeom>
        </p:spPr>
        <p:txBody>
          <a:bodyPr spcFirstLastPara="1" wrap="square" lIns="91425" tIns="91425" rIns="91425" bIns="91425" anchor="t" anchorCtr="0">
            <a:spAutoFit/>
          </a:bodyPr>
          <a:lstStyle/>
          <a:p>
            <a:pPr marL="0" lvl="0" indent="0" algn="just" rtl="0">
              <a:spcBef>
                <a:spcPts val="0"/>
              </a:spcBef>
              <a:spcAft>
                <a:spcPts val="0"/>
              </a:spcAft>
              <a:buNone/>
            </a:pPr>
            <a:r>
              <a:rPr lang="ko" sz="2000">
                <a:solidFill>
                  <a:srgbClr val="202122"/>
                </a:solidFill>
                <a:highlight>
                  <a:schemeClr val="lt1"/>
                </a:highlight>
                <a:latin typeface="Nanum Gothic"/>
                <a:ea typeface="Nanum Gothic"/>
                <a:cs typeface="Nanum Gothic"/>
                <a:sym typeface="Nanum Gothic"/>
              </a:rPr>
              <a:t>ε-greedy 는 확률에 의존한 탐색을 하므로,</a:t>
            </a:r>
            <a:endParaRPr sz="2000">
              <a:solidFill>
                <a:srgbClr val="202122"/>
              </a:solidFill>
              <a:highlight>
                <a:schemeClr val="lt1"/>
              </a:highlight>
              <a:latin typeface="Nanum Gothic"/>
              <a:ea typeface="Nanum Gothic"/>
              <a:cs typeface="Nanum Gothic"/>
              <a:sym typeface="Nanum Gothic"/>
            </a:endParaRPr>
          </a:p>
          <a:p>
            <a:pPr marL="0" lvl="0" indent="0" algn="just" rtl="0">
              <a:spcBef>
                <a:spcPts val="1200"/>
              </a:spcBef>
              <a:spcAft>
                <a:spcPts val="0"/>
              </a:spcAft>
              <a:buNone/>
            </a:pPr>
            <a:r>
              <a:rPr lang="ko" sz="2000">
                <a:solidFill>
                  <a:srgbClr val="202122"/>
                </a:solidFill>
                <a:highlight>
                  <a:schemeClr val="lt1"/>
                </a:highlight>
                <a:latin typeface="Nanum Gothic"/>
                <a:ea typeface="Nanum Gothic"/>
                <a:cs typeface="Nanum Gothic"/>
                <a:sym typeface="Nanum Gothic"/>
              </a:rPr>
              <a:t>시작위치에서 E로 랜덤선택으로 갈 확률은</a:t>
            </a:r>
            <a:endParaRPr sz="2000">
              <a:solidFill>
                <a:srgbClr val="202122"/>
              </a:solidFill>
              <a:highlight>
                <a:schemeClr val="lt1"/>
              </a:highlight>
              <a:latin typeface="Nanum Gothic"/>
              <a:ea typeface="Nanum Gothic"/>
              <a:cs typeface="Nanum Gothic"/>
              <a:sym typeface="Nanum Gothic"/>
            </a:endParaRPr>
          </a:p>
          <a:p>
            <a:pPr marL="0" lvl="0" indent="0" algn="just" rtl="0">
              <a:spcBef>
                <a:spcPts val="1200"/>
              </a:spcBef>
              <a:spcAft>
                <a:spcPts val="0"/>
              </a:spcAft>
              <a:buNone/>
            </a:pPr>
            <a:r>
              <a:rPr lang="ko" sz="2000">
                <a:solidFill>
                  <a:srgbClr val="202122"/>
                </a:solidFill>
                <a:highlight>
                  <a:schemeClr val="lt1"/>
                </a:highlight>
                <a:latin typeface="Nanum Gothic"/>
                <a:ea typeface="Nanum Gothic"/>
                <a:cs typeface="Nanum Gothic"/>
                <a:sym typeface="Nanum Gothic"/>
              </a:rPr>
              <a:t>     </a:t>
            </a:r>
            <a:endParaRPr sz="2000">
              <a:solidFill>
                <a:srgbClr val="202122"/>
              </a:solidFill>
              <a:highlight>
                <a:schemeClr val="lt1"/>
              </a:highlight>
              <a:latin typeface="Nanum Gothic"/>
              <a:ea typeface="Nanum Gothic"/>
              <a:cs typeface="Nanum Gothic"/>
              <a:sym typeface="Nanum Gothic"/>
            </a:endParaRPr>
          </a:p>
          <a:p>
            <a:pPr marL="0" lvl="0" indent="0" algn="just" rtl="0">
              <a:spcBef>
                <a:spcPts val="1200"/>
              </a:spcBef>
              <a:spcAft>
                <a:spcPts val="1200"/>
              </a:spcAft>
              <a:buNone/>
            </a:pPr>
            <a:endParaRPr sz="2000">
              <a:solidFill>
                <a:srgbClr val="202122"/>
              </a:solidFill>
              <a:highlight>
                <a:schemeClr val="lt1"/>
              </a:highlight>
              <a:latin typeface="Nanum Gothic"/>
              <a:ea typeface="Nanum Gothic"/>
              <a:cs typeface="Nanum Gothic"/>
              <a:sym typeface="Nanum Gothic"/>
            </a:endParaRPr>
          </a:p>
        </p:txBody>
      </p:sp>
      <p:sp>
        <p:nvSpPr>
          <p:cNvPr id="227" name="Google Shape;227;p30"/>
          <p:cNvSpPr txBox="1">
            <a:spLocks noGrp="1"/>
          </p:cNvSpPr>
          <p:nvPr>
            <p:ph type="body" idx="1"/>
          </p:nvPr>
        </p:nvSpPr>
        <p:spPr>
          <a:xfrm>
            <a:off x="939875" y="3513000"/>
            <a:ext cx="8520600" cy="492600"/>
          </a:xfrm>
          <a:prstGeom prst="rect">
            <a:avLst/>
          </a:prstGeom>
        </p:spPr>
        <p:txBody>
          <a:bodyPr spcFirstLastPara="1" wrap="square" lIns="91425" tIns="91425" rIns="91425" bIns="91425" anchor="t" anchorCtr="0">
            <a:spAutoFit/>
          </a:bodyPr>
          <a:lstStyle/>
          <a:p>
            <a:pPr marL="0" lvl="0" indent="0" algn="just" rtl="0">
              <a:spcBef>
                <a:spcPts val="0"/>
              </a:spcBef>
              <a:spcAft>
                <a:spcPts val="1200"/>
              </a:spcAft>
              <a:buNone/>
            </a:pPr>
            <a:r>
              <a:rPr lang="ko" sz="2000"/>
              <a:t>위와 같은 이유로 </a:t>
            </a:r>
            <a:r>
              <a:rPr lang="ko" sz="2000">
                <a:solidFill>
                  <a:schemeClr val="dk1"/>
                </a:solidFill>
              </a:rPr>
              <a:t>시작 위치를 </a:t>
            </a:r>
            <a:r>
              <a:rPr lang="ko" sz="2000" b="1">
                <a:solidFill>
                  <a:srgbClr val="FF0000"/>
                </a:solidFill>
              </a:rPr>
              <a:t>무작위로 하는 탐색 전략</a:t>
            </a:r>
            <a:r>
              <a:rPr lang="ko" sz="2000">
                <a:solidFill>
                  <a:schemeClr val="dk1"/>
                </a:solidFill>
              </a:rPr>
              <a:t>을 사용</a:t>
            </a:r>
            <a:r>
              <a:rPr lang="ko" sz="2000"/>
              <a:t>했</a:t>
            </a:r>
            <a:r>
              <a:rPr lang="ko" sz="2000">
                <a:solidFill>
                  <a:schemeClr val="dk1"/>
                </a:solidFill>
              </a:rPr>
              <a:t>다.</a:t>
            </a:r>
            <a:endParaRPr sz="2000">
              <a:solidFill>
                <a:schemeClr val="dk1"/>
              </a:solidFill>
            </a:endParaRPr>
          </a:p>
        </p:txBody>
      </p:sp>
      <p:sp>
        <p:nvSpPr>
          <p:cNvPr id="228" name="Google Shape;228;p30"/>
          <p:cNvSpPr txBox="1">
            <a:spLocks noGrp="1"/>
          </p:cNvSpPr>
          <p:nvPr>
            <p:ph type="title"/>
          </p:nvPr>
        </p:nvSpPr>
        <p:spPr>
          <a:xfrm>
            <a:off x="83100" y="10775"/>
            <a:ext cx="85206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ko"/>
              <a:t>Pre Q Learning 구현 방법?</a:t>
            </a:r>
            <a:endParaRPr/>
          </a:p>
        </p:txBody>
      </p:sp>
      <p:pic>
        <p:nvPicPr>
          <p:cNvPr id="229" name="Google Shape;229;p30"/>
          <p:cNvPicPr preferRelativeResize="0"/>
          <p:nvPr/>
        </p:nvPicPr>
        <p:blipFill rotWithShape="1">
          <a:blip r:embed="rId3">
            <a:alphaModFix/>
          </a:blip>
          <a:srcRect t="21917"/>
          <a:stretch/>
        </p:blipFill>
        <p:spPr>
          <a:xfrm>
            <a:off x="0" y="4248575"/>
            <a:ext cx="9143999" cy="242375"/>
          </a:xfrm>
          <a:prstGeom prst="rect">
            <a:avLst/>
          </a:prstGeom>
          <a:noFill/>
          <a:ln>
            <a:noFill/>
          </a:ln>
        </p:spPr>
      </p:pic>
      <p:sp>
        <p:nvSpPr>
          <p:cNvPr id="230" name="Google Shape;230;p30"/>
          <p:cNvSpPr txBox="1">
            <a:spLocks noGrp="1"/>
          </p:cNvSpPr>
          <p:nvPr>
            <p:ph type="sldNum" idx="12"/>
          </p:nvPr>
        </p:nvSpPr>
        <p:spPr>
          <a:xfrm>
            <a:off x="8454058" y="4602142"/>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ltLang="ko"/>
              <a:t>16</a:t>
            </a:fld>
            <a:endParaRPr/>
          </a:p>
        </p:txBody>
      </p:sp>
      <p:pic>
        <p:nvPicPr>
          <p:cNvPr id="231" name="Google Shape;231;p30"/>
          <p:cNvPicPr preferRelativeResize="0"/>
          <p:nvPr/>
        </p:nvPicPr>
        <p:blipFill>
          <a:blip r:embed="rId4">
            <a:alphaModFix/>
          </a:blip>
          <a:stretch>
            <a:fillRect/>
          </a:stretch>
        </p:blipFill>
        <p:spPr>
          <a:xfrm>
            <a:off x="540784" y="877151"/>
            <a:ext cx="2122201" cy="2342174"/>
          </a:xfrm>
          <a:prstGeom prst="rect">
            <a:avLst/>
          </a:prstGeom>
          <a:noFill/>
          <a:ln>
            <a:noFill/>
          </a:ln>
        </p:spPr>
      </p:pic>
      <p:cxnSp>
        <p:nvCxnSpPr>
          <p:cNvPr id="232" name="Google Shape;232;p30"/>
          <p:cNvCxnSpPr/>
          <p:nvPr/>
        </p:nvCxnSpPr>
        <p:spPr>
          <a:xfrm flipH="1">
            <a:off x="2522309" y="1799552"/>
            <a:ext cx="393300" cy="348000"/>
          </a:xfrm>
          <a:prstGeom prst="straightConnector1">
            <a:avLst/>
          </a:prstGeom>
          <a:noFill/>
          <a:ln w="19050" cap="flat" cmpd="sng">
            <a:solidFill>
              <a:srgbClr val="FB0207"/>
            </a:solidFill>
            <a:prstDash val="solid"/>
            <a:round/>
            <a:headEnd type="none" w="med" len="med"/>
            <a:tailEnd type="triangle" w="med" len="med"/>
          </a:ln>
        </p:spPr>
      </p:cxnSp>
      <p:pic>
        <p:nvPicPr>
          <p:cNvPr id="233" name="Google Shape;233;p30"/>
          <p:cNvPicPr preferRelativeResize="0"/>
          <p:nvPr/>
        </p:nvPicPr>
        <p:blipFill>
          <a:blip r:embed="rId5">
            <a:alphaModFix/>
          </a:blip>
          <a:stretch>
            <a:fillRect/>
          </a:stretch>
        </p:blipFill>
        <p:spPr>
          <a:xfrm>
            <a:off x="3586163" y="2143125"/>
            <a:ext cx="3952875" cy="10096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31"/>
          <p:cNvSpPr txBox="1">
            <a:spLocks noGrp="1"/>
          </p:cNvSpPr>
          <p:nvPr>
            <p:ph type="title" idx="2"/>
          </p:nvPr>
        </p:nvSpPr>
        <p:spPr>
          <a:xfrm>
            <a:off x="83100" y="10775"/>
            <a:ext cx="85206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ko"/>
              <a:t>Pre Q Learning</a:t>
            </a:r>
            <a:endParaRPr/>
          </a:p>
        </p:txBody>
      </p:sp>
      <p:sp>
        <p:nvSpPr>
          <p:cNvPr id="239" name="Google Shape;239;p31"/>
          <p:cNvSpPr txBox="1">
            <a:spLocks noGrp="1"/>
          </p:cNvSpPr>
          <p:nvPr>
            <p:ph type="title"/>
          </p:nvPr>
        </p:nvSpPr>
        <p:spPr>
          <a:xfrm>
            <a:off x="83100" y="682500"/>
            <a:ext cx="8520600" cy="4926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ko">
                <a:solidFill>
                  <a:srgbClr val="FF0000"/>
                </a:solidFill>
              </a:rPr>
              <a:t>학습 결과</a:t>
            </a:r>
            <a:endParaRPr>
              <a:solidFill>
                <a:srgbClr val="FF0000"/>
              </a:solidFill>
            </a:endParaRPr>
          </a:p>
        </p:txBody>
      </p:sp>
      <p:pic>
        <p:nvPicPr>
          <p:cNvPr id="240" name="Google Shape;240;p31"/>
          <p:cNvPicPr preferRelativeResize="0"/>
          <p:nvPr/>
        </p:nvPicPr>
        <p:blipFill>
          <a:blip r:embed="rId3">
            <a:alphaModFix/>
          </a:blip>
          <a:stretch>
            <a:fillRect/>
          </a:stretch>
        </p:blipFill>
        <p:spPr>
          <a:xfrm>
            <a:off x="322375" y="2888025"/>
            <a:ext cx="3385413" cy="2201326"/>
          </a:xfrm>
          <a:prstGeom prst="rect">
            <a:avLst/>
          </a:prstGeom>
          <a:noFill/>
          <a:ln>
            <a:noFill/>
          </a:ln>
        </p:spPr>
      </p:pic>
      <p:pic>
        <p:nvPicPr>
          <p:cNvPr id="241" name="Google Shape;241;p31"/>
          <p:cNvPicPr preferRelativeResize="0"/>
          <p:nvPr/>
        </p:nvPicPr>
        <p:blipFill>
          <a:blip r:embed="rId4">
            <a:alphaModFix/>
          </a:blip>
          <a:stretch>
            <a:fillRect/>
          </a:stretch>
        </p:blipFill>
        <p:spPr>
          <a:xfrm>
            <a:off x="4426150" y="2880530"/>
            <a:ext cx="3417899" cy="2201325"/>
          </a:xfrm>
          <a:prstGeom prst="rect">
            <a:avLst/>
          </a:prstGeom>
          <a:noFill/>
          <a:ln>
            <a:noFill/>
          </a:ln>
        </p:spPr>
      </p:pic>
      <p:pic>
        <p:nvPicPr>
          <p:cNvPr id="242" name="Google Shape;242;p31"/>
          <p:cNvPicPr preferRelativeResize="0"/>
          <p:nvPr/>
        </p:nvPicPr>
        <p:blipFill rotWithShape="1">
          <a:blip r:embed="rId5">
            <a:alphaModFix/>
          </a:blip>
          <a:srcRect l="-560" t="48685" r="559" b="5193"/>
          <a:stretch/>
        </p:blipFill>
        <p:spPr>
          <a:xfrm>
            <a:off x="409575" y="1274125"/>
            <a:ext cx="8324850" cy="1309100"/>
          </a:xfrm>
          <a:prstGeom prst="rect">
            <a:avLst/>
          </a:prstGeom>
          <a:noFill/>
          <a:ln>
            <a:noFill/>
          </a:ln>
        </p:spPr>
      </p:pic>
      <p:sp>
        <p:nvSpPr>
          <p:cNvPr id="243" name="Google Shape;243;p31"/>
          <p:cNvSpPr txBox="1">
            <a:spLocks noGrp="1"/>
          </p:cNvSpPr>
          <p:nvPr>
            <p:ph type="sldNum" idx="12"/>
          </p:nvPr>
        </p:nvSpPr>
        <p:spPr>
          <a:xfrm>
            <a:off x="8454058" y="4602142"/>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ltLang="ko"/>
              <a:t>17</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32"/>
          <p:cNvSpPr txBox="1">
            <a:spLocks noGrp="1"/>
          </p:cNvSpPr>
          <p:nvPr>
            <p:ph type="title" idx="2"/>
          </p:nvPr>
        </p:nvSpPr>
        <p:spPr>
          <a:xfrm>
            <a:off x="83100" y="10775"/>
            <a:ext cx="85206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ko"/>
              <a:t>Pre Q Learning</a:t>
            </a:r>
            <a:endParaRPr/>
          </a:p>
        </p:txBody>
      </p:sp>
      <p:sp>
        <p:nvSpPr>
          <p:cNvPr id="249" name="Google Shape;249;p32"/>
          <p:cNvSpPr txBox="1">
            <a:spLocks noGrp="1"/>
          </p:cNvSpPr>
          <p:nvPr>
            <p:ph type="body" idx="1"/>
          </p:nvPr>
        </p:nvSpPr>
        <p:spPr>
          <a:xfrm>
            <a:off x="159300" y="760625"/>
            <a:ext cx="8520600" cy="3416400"/>
          </a:xfrm>
          <a:prstGeom prst="rect">
            <a:avLst/>
          </a:prstGeom>
        </p:spPr>
        <p:txBody>
          <a:bodyPr spcFirstLastPara="1" wrap="square" lIns="91425" tIns="91425" rIns="91425" bIns="91425" anchor="t" anchorCtr="0">
            <a:normAutofit/>
          </a:bodyPr>
          <a:lstStyle/>
          <a:p>
            <a:pPr marL="0" lvl="0" indent="0" algn="just" rtl="0">
              <a:lnSpc>
                <a:spcPct val="100000"/>
              </a:lnSpc>
              <a:spcBef>
                <a:spcPts val="0"/>
              </a:spcBef>
              <a:spcAft>
                <a:spcPts val="0"/>
              </a:spcAft>
              <a:buClr>
                <a:schemeClr val="dk1"/>
              </a:buClr>
              <a:buSzPts val="1100"/>
              <a:buFont typeface="Arial"/>
              <a:buNone/>
            </a:pPr>
            <a:r>
              <a:rPr lang="ko" sz="2000">
                <a:latin typeface="Roboto Light"/>
                <a:ea typeface="Roboto Light"/>
                <a:cs typeface="Roboto Light"/>
                <a:sym typeface="Roboto Light"/>
              </a:rPr>
              <a:t>A-Q, 종료위치 T를 End state로 하는 Q-Table을 수렴할 때까지</a:t>
            </a:r>
            <a:endParaRPr sz="2000">
              <a:latin typeface="Roboto Light"/>
              <a:ea typeface="Roboto Light"/>
              <a:cs typeface="Roboto Light"/>
              <a:sym typeface="Roboto Light"/>
            </a:endParaRPr>
          </a:p>
          <a:p>
            <a:pPr marL="0" lvl="0" indent="0" algn="just" rtl="0">
              <a:lnSpc>
                <a:spcPct val="100000"/>
              </a:lnSpc>
              <a:spcBef>
                <a:spcPts val="0"/>
              </a:spcBef>
              <a:spcAft>
                <a:spcPts val="0"/>
              </a:spcAft>
              <a:buClr>
                <a:schemeClr val="dk1"/>
              </a:buClr>
              <a:buSzPts val="1100"/>
              <a:buFont typeface="Arial"/>
              <a:buNone/>
            </a:pPr>
            <a:r>
              <a:rPr lang="ko" sz="2000">
                <a:latin typeface="Roboto Light"/>
                <a:ea typeface="Roboto Light"/>
                <a:cs typeface="Roboto Light"/>
                <a:sym typeface="Roboto Light"/>
              </a:rPr>
              <a:t>학습시킨 뒤 합쳐서 종합적인 Q-Tables를 만들어낸다.</a:t>
            </a:r>
            <a:endParaRPr sz="2000">
              <a:latin typeface="Roboto Light"/>
              <a:ea typeface="Roboto Light"/>
              <a:cs typeface="Roboto Light"/>
              <a:sym typeface="Roboto Light"/>
            </a:endParaRPr>
          </a:p>
          <a:p>
            <a:pPr marL="0" lvl="0" indent="0" algn="just" rtl="0">
              <a:lnSpc>
                <a:spcPct val="100000"/>
              </a:lnSpc>
              <a:spcBef>
                <a:spcPts val="0"/>
              </a:spcBef>
              <a:spcAft>
                <a:spcPts val="0"/>
              </a:spcAft>
              <a:buClr>
                <a:schemeClr val="dk1"/>
              </a:buClr>
              <a:buSzPts val="1100"/>
              <a:buFont typeface="Arial"/>
              <a:buNone/>
            </a:pPr>
            <a:r>
              <a:rPr lang="ko" sz="2000">
                <a:latin typeface="Roboto Light"/>
                <a:ea typeface="Roboto Light"/>
                <a:cs typeface="Roboto Light"/>
                <a:sym typeface="Roboto Light"/>
              </a:rPr>
              <a:t>완성된 테이블에 argmax를 하면 정책 테이블을 만들 수 있다.</a:t>
            </a:r>
            <a:endParaRPr sz="2000">
              <a:latin typeface="Roboto Light"/>
              <a:ea typeface="Roboto Light"/>
              <a:cs typeface="Roboto Light"/>
              <a:sym typeface="Roboto Light"/>
            </a:endParaRPr>
          </a:p>
        </p:txBody>
      </p:sp>
      <p:pic>
        <p:nvPicPr>
          <p:cNvPr id="250" name="Google Shape;250;p32"/>
          <p:cNvPicPr preferRelativeResize="0"/>
          <p:nvPr/>
        </p:nvPicPr>
        <p:blipFill>
          <a:blip r:embed="rId3">
            <a:alphaModFix/>
          </a:blip>
          <a:stretch>
            <a:fillRect/>
          </a:stretch>
        </p:blipFill>
        <p:spPr>
          <a:xfrm>
            <a:off x="902183" y="1946201"/>
            <a:ext cx="2906650" cy="1516850"/>
          </a:xfrm>
          <a:prstGeom prst="rect">
            <a:avLst/>
          </a:prstGeom>
          <a:noFill/>
          <a:ln>
            <a:noFill/>
          </a:ln>
        </p:spPr>
      </p:pic>
      <p:pic>
        <p:nvPicPr>
          <p:cNvPr id="251" name="Google Shape;251;p32"/>
          <p:cNvPicPr preferRelativeResize="0"/>
          <p:nvPr/>
        </p:nvPicPr>
        <p:blipFill>
          <a:blip r:embed="rId4">
            <a:alphaModFix/>
          </a:blip>
          <a:stretch>
            <a:fillRect/>
          </a:stretch>
        </p:blipFill>
        <p:spPr>
          <a:xfrm>
            <a:off x="4977250" y="1946200"/>
            <a:ext cx="2919904" cy="1516850"/>
          </a:xfrm>
          <a:prstGeom prst="rect">
            <a:avLst/>
          </a:prstGeom>
          <a:noFill/>
          <a:ln>
            <a:noFill/>
          </a:ln>
        </p:spPr>
      </p:pic>
      <p:pic>
        <p:nvPicPr>
          <p:cNvPr id="252" name="Google Shape;252;p32"/>
          <p:cNvPicPr preferRelativeResize="0"/>
          <p:nvPr/>
        </p:nvPicPr>
        <p:blipFill>
          <a:blip r:embed="rId5">
            <a:alphaModFix/>
          </a:blip>
          <a:stretch>
            <a:fillRect/>
          </a:stretch>
        </p:blipFill>
        <p:spPr>
          <a:xfrm>
            <a:off x="902172" y="3591247"/>
            <a:ext cx="2906650" cy="1495066"/>
          </a:xfrm>
          <a:prstGeom prst="rect">
            <a:avLst/>
          </a:prstGeom>
          <a:noFill/>
          <a:ln>
            <a:noFill/>
          </a:ln>
        </p:spPr>
      </p:pic>
      <p:pic>
        <p:nvPicPr>
          <p:cNvPr id="253" name="Google Shape;253;p32"/>
          <p:cNvPicPr preferRelativeResize="0"/>
          <p:nvPr/>
        </p:nvPicPr>
        <p:blipFill>
          <a:blip r:embed="rId6">
            <a:alphaModFix/>
          </a:blip>
          <a:stretch>
            <a:fillRect/>
          </a:stretch>
        </p:blipFill>
        <p:spPr>
          <a:xfrm>
            <a:off x="4977250" y="3591250"/>
            <a:ext cx="2919900" cy="1490189"/>
          </a:xfrm>
          <a:prstGeom prst="rect">
            <a:avLst/>
          </a:prstGeom>
          <a:noFill/>
          <a:ln>
            <a:noFill/>
          </a:ln>
        </p:spPr>
      </p:pic>
      <p:sp>
        <p:nvSpPr>
          <p:cNvPr id="254" name="Google Shape;254;p32"/>
          <p:cNvSpPr txBox="1"/>
          <p:nvPr/>
        </p:nvSpPr>
        <p:spPr>
          <a:xfrm>
            <a:off x="296125" y="2400750"/>
            <a:ext cx="3000000" cy="4926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ko" sz="2000" b="1">
                <a:solidFill>
                  <a:schemeClr val="dk1"/>
                </a:solidFill>
                <a:latin typeface="Roboto"/>
                <a:ea typeface="Roboto"/>
                <a:cs typeface="Roboto"/>
                <a:sym typeface="Roboto"/>
              </a:rPr>
              <a:t>A</a:t>
            </a:r>
            <a:endParaRPr b="1"/>
          </a:p>
        </p:txBody>
      </p:sp>
      <p:sp>
        <p:nvSpPr>
          <p:cNvPr id="255" name="Google Shape;255;p32"/>
          <p:cNvSpPr txBox="1"/>
          <p:nvPr/>
        </p:nvSpPr>
        <p:spPr>
          <a:xfrm>
            <a:off x="4431900" y="2400750"/>
            <a:ext cx="3000000" cy="4926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ko" sz="2000" b="1">
                <a:solidFill>
                  <a:schemeClr val="dk1"/>
                </a:solidFill>
                <a:latin typeface="Roboto"/>
                <a:ea typeface="Roboto"/>
                <a:cs typeface="Roboto"/>
                <a:sym typeface="Roboto"/>
              </a:rPr>
              <a:t>G</a:t>
            </a:r>
            <a:endParaRPr b="1"/>
          </a:p>
        </p:txBody>
      </p:sp>
      <p:sp>
        <p:nvSpPr>
          <p:cNvPr id="256" name="Google Shape;256;p32"/>
          <p:cNvSpPr txBox="1"/>
          <p:nvPr/>
        </p:nvSpPr>
        <p:spPr>
          <a:xfrm>
            <a:off x="296125" y="3969925"/>
            <a:ext cx="3000000" cy="4926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ko" sz="2000" b="1">
                <a:solidFill>
                  <a:schemeClr val="dk1"/>
                </a:solidFill>
                <a:latin typeface="Roboto"/>
                <a:ea typeface="Roboto"/>
                <a:cs typeface="Roboto"/>
                <a:sym typeface="Roboto"/>
              </a:rPr>
              <a:t>N</a:t>
            </a:r>
            <a:endParaRPr b="1"/>
          </a:p>
        </p:txBody>
      </p:sp>
      <p:sp>
        <p:nvSpPr>
          <p:cNvPr id="257" name="Google Shape;257;p32"/>
          <p:cNvSpPr txBox="1"/>
          <p:nvPr/>
        </p:nvSpPr>
        <p:spPr>
          <a:xfrm>
            <a:off x="4431900" y="3969925"/>
            <a:ext cx="3000000" cy="4926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ko" sz="2000" b="1">
                <a:solidFill>
                  <a:schemeClr val="dk1"/>
                </a:solidFill>
                <a:latin typeface="Roboto"/>
                <a:ea typeface="Roboto"/>
                <a:cs typeface="Roboto"/>
                <a:sym typeface="Roboto"/>
              </a:rPr>
              <a:t>T</a:t>
            </a:r>
            <a:endParaRPr b="1"/>
          </a:p>
        </p:txBody>
      </p:sp>
      <p:sp>
        <p:nvSpPr>
          <p:cNvPr id="258" name="Google Shape;258;p32"/>
          <p:cNvSpPr txBox="1">
            <a:spLocks noGrp="1"/>
          </p:cNvSpPr>
          <p:nvPr>
            <p:ph type="sldNum" idx="12"/>
          </p:nvPr>
        </p:nvSpPr>
        <p:spPr>
          <a:xfrm>
            <a:off x="8454058" y="4602142"/>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ltLang="ko"/>
              <a:t>18</a:t>
            </a:fld>
            <a:endParaRPr/>
          </a:p>
        </p:txBody>
      </p:sp>
      <p:pic>
        <p:nvPicPr>
          <p:cNvPr id="259" name="Google Shape;259;p32"/>
          <p:cNvPicPr preferRelativeResize="0"/>
          <p:nvPr/>
        </p:nvPicPr>
        <p:blipFill>
          <a:blip r:embed="rId7">
            <a:alphaModFix/>
          </a:blip>
          <a:stretch>
            <a:fillRect/>
          </a:stretch>
        </p:blipFill>
        <p:spPr>
          <a:xfrm>
            <a:off x="4977250" y="3591250"/>
            <a:ext cx="2992551" cy="1516850"/>
          </a:xfrm>
          <a:prstGeom prst="rect">
            <a:avLst/>
          </a:prstGeom>
          <a:noFill/>
          <a:ln>
            <a:noFill/>
          </a:ln>
        </p:spPr>
      </p:pic>
      <p:pic>
        <p:nvPicPr>
          <p:cNvPr id="260" name="Google Shape;260;p32"/>
          <p:cNvPicPr preferRelativeResize="0"/>
          <p:nvPr/>
        </p:nvPicPr>
        <p:blipFill>
          <a:blip r:embed="rId8">
            <a:alphaModFix/>
          </a:blip>
          <a:stretch>
            <a:fillRect/>
          </a:stretch>
        </p:blipFill>
        <p:spPr>
          <a:xfrm>
            <a:off x="902175" y="1946200"/>
            <a:ext cx="2906650" cy="1516850"/>
          </a:xfrm>
          <a:prstGeom prst="rect">
            <a:avLst/>
          </a:prstGeom>
          <a:noFill/>
          <a:ln>
            <a:noFill/>
          </a:ln>
        </p:spPr>
      </p:pic>
      <p:pic>
        <p:nvPicPr>
          <p:cNvPr id="261" name="Google Shape;261;p32"/>
          <p:cNvPicPr preferRelativeResize="0"/>
          <p:nvPr/>
        </p:nvPicPr>
        <p:blipFill>
          <a:blip r:embed="rId9">
            <a:alphaModFix/>
          </a:blip>
          <a:stretch>
            <a:fillRect/>
          </a:stretch>
        </p:blipFill>
        <p:spPr>
          <a:xfrm>
            <a:off x="4977250" y="1946200"/>
            <a:ext cx="2919900" cy="1516850"/>
          </a:xfrm>
          <a:prstGeom prst="rect">
            <a:avLst/>
          </a:prstGeom>
          <a:noFill/>
          <a:ln>
            <a:noFill/>
          </a:ln>
        </p:spPr>
      </p:pic>
      <p:pic>
        <p:nvPicPr>
          <p:cNvPr id="262" name="Google Shape;262;p32"/>
          <p:cNvPicPr preferRelativeResize="0"/>
          <p:nvPr/>
        </p:nvPicPr>
        <p:blipFill>
          <a:blip r:embed="rId10">
            <a:alphaModFix/>
          </a:blip>
          <a:stretch>
            <a:fillRect/>
          </a:stretch>
        </p:blipFill>
        <p:spPr>
          <a:xfrm>
            <a:off x="902175" y="3591250"/>
            <a:ext cx="2906650" cy="1516850"/>
          </a:xfrm>
          <a:prstGeom prst="rect">
            <a:avLst/>
          </a:prstGeom>
          <a:noFill/>
          <a:ln>
            <a:noFill/>
          </a:ln>
        </p:spPr>
      </p:pic>
      <p:cxnSp>
        <p:nvCxnSpPr>
          <p:cNvPr id="263" name="Google Shape;263;p32"/>
          <p:cNvCxnSpPr/>
          <p:nvPr/>
        </p:nvCxnSpPr>
        <p:spPr>
          <a:xfrm flipH="1">
            <a:off x="6252025" y="1673850"/>
            <a:ext cx="1330200" cy="609600"/>
          </a:xfrm>
          <a:prstGeom prst="straightConnector1">
            <a:avLst/>
          </a:prstGeom>
          <a:noFill/>
          <a:ln w="19050" cap="flat" cmpd="sng">
            <a:solidFill>
              <a:srgbClr val="FB0207"/>
            </a:solidFill>
            <a:prstDash val="solid"/>
            <a:round/>
            <a:headEnd type="none" w="med" len="med"/>
            <a:tailEnd type="triangle" w="med" len="med"/>
          </a:ln>
        </p:spPr>
      </p:cxnSp>
      <p:cxnSp>
        <p:nvCxnSpPr>
          <p:cNvPr id="264" name="Google Shape;264;p32"/>
          <p:cNvCxnSpPr/>
          <p:nvPr/>
        </p:nvCxnSpPr>
        <p:spPr>
          <a:xfrm flipH="1">
            <a:off x="6540325" y="1696025"/>
            <a:ext cx="1041900" cy="1308000"/>
          </a:xfrm>
          <a:prstGeom prst="straightConnector1">
            <a:avLst/>
          </a:prstGeom>
          <a:noFill/>
          <a:ln w="19050" cap="flat" cmpd="sng">
            <a:solidFill>
              <a:srgbClr val="FB0207"/>
            </a:solidFill>
            <a:prstDash val="solid"/>
            <a:round/>
            <a:headEnd type="none" w="med" len="med"/>
            <a:tailEnd type="triangle" w="med" len="med"/>
          </a:ln>
        </p:spPr>
      </p:cxnSp>
      <p:sp>
        <p:nvSpPr>
          <p:cNvPr id="265" name="Google Shape;265;p32"/>
          <p:cNvSpPr txBox="1"/>
          <p:nvPr/>
        </p:nvSpPr>
        <p:spPr>
          <a:xfrm>
            <a:off x="7604400" y="1327425"/>
            <a:ext cx="1075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
                <a:solidFill>
                  <a:srgbClr val="FF0000"/>
                </a:solidFill>
              </a:rPr>
              <a:t>Miss</a:t>
            </a:r>
            <a:endParaRPr>
              <a:solidFill>
                <a:srgbClr val="FF0000"/>
              </a:solidFill>
            </a:endParaRPr>
          </a:p>
        </p:txBody>
      </p:sp>
      <p:pic>
        <p:nvPicPr>
          <p:cNvPr id="266" name="Google Shape;266;p32"/>
          <p:cNvPicPr preferRelativeResize="0"/>
          <p:nvPr/>
        </p:nvPicPr>
        <p:blipFill>
          <a:blip r:embed="rId11">
            <a:alphaModFix/>
          </a:blip>
          <a:stretch>
            <a:fillRect/>
          </a:stretch>
        </p:blipFill>
        <p:spPr>
          <a:xfrm rot="10800000" flipH="1">
            <a:off x="5706929" y="1886748"/>
            <a:ext cx="246300" cy="240425"/>
          </a:xfrm>
          <a:prstGeom prst="rect">
            <a:avLst/>
          </a:prstGeom>
          <a:noFill/>
          <a:ln>
            <a:noFill/>
          </a:ln>
        </p:spPr>
      </p:pic>
      <p:pic>
        <p:nvPicPr>
          <p:cNvPr id="267" name="Google Shape;267;p32"/>
          <p:cNvPicPr preferRelativeResize="0"/>
          <p:nvPr/>
        </p:nvPicPr>
        <p:blipFill>
          <a:blip r:embed="rId11">
            <a:alphaModFix/>
          </a:blip>
          <a:stretch>
            <a:fillRect/>
          </a:stretch>
        </p:blipFill>
        <p:spPr>
          <a:xfrm rot="10800000" flipH="1">
            <a:off x="1019088" y="2658658"/>
            <a:ext cx="246300" cy="240425"/>
          </a:xfrm>
          <a:prstGeom prst="rect">
            <a:avLst/>
          </a:prstGeom>
          <a:noFill/>
          <a:ln>
            <a:noFill/>
          </a:ln>
        </p:spPr>
      </p:pic>
      <p:pic>
        <p:nvPicPr>
          <p:cNvPr id="268" name="Google Shape;268;p32"/>
          <p:cNvPicPr preferRelativeResize="0"/>
          <p:nvPr/>
        </p:nvPicPr>
        <p:blipFill>
          <a:blip r:embed="rId11">
            <a:alphaModFix/>
          </a:blip>
          <a:stretch>
            <a:fillRect/>
          </a:stretch>
        </p:blipFill>
        <p:spPr>
          <a:xfrm rot="10800000" flipH="1">
            <a:off x="3480392" y="3848127"/>
            <a:ext cx="246300" cy="240425"/>
          </a:xfrm>
          <a:prstGeom prst="rect">
            <a:avLst/>
          </a:prstGeom>
          <a:noFill/>
          <a:ln>
            <a:noFill/>
          </a:ln>
        </p:spPr>
      </p:pic>
      <p:pic>
        <p:nvPicPr>
          <p:cNvPr id="269" name="Google Shape;269;p32"/>
          <p:cNvPicPr preferRelativeResize="0"/>
          <p:nvPr/>
        </p:nvPicPr>
        <p:blipFill>
          <a:blip r:embed="rId11">
            <a:alphaModFix/>
          </a:blip>
          <a:stretch>
            <a:fillRect/>
          </a:stretch>
        </p:blipFill>
        <p:spPr>
          <a:xfrm rot="10800000" flipH="1">
            <a:off x="6346260" y="4908100"/>
            <a:ext cx="246300" cy="2404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p33"/>
          <p:cNvSpPr txBox="1">
            <a:spLocks noGrp="1"/>
          </p:cNvSpPr>
          <p:nvPr>
            <p:ph type="title" idx="2"/>
          </p:nvPr>
        </p:nvSpPr>
        <p:spPr>
          <a:xfrm>
            <a:off x="83100" y="10775"/>
            <a:ext cx="85206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ko" dirty="0"/>
              <a:t>Pre Q Learning</a:t>
            </a:r>
            <a:endParaRPr dirty="0"/>
          </a:p>
        </p:txBody>
      </p:sp>
      <p:sp>
        <p:nvSpPr>
          <p:cNvPr id="275" name="Google Shape;275;p33"/>
          <p:cNvSpPr txBox="1">
            <a:spLocks noGrp="1"/>
          </p:cNvSpPr>
          <p:nvPr>
            <p:ph type="title"/>
          </p:nvPr>
        </p:nvSpPr>
        <p:spPr>
          <a:xfrm>
            <a:off x="83100" y="682500"/>
            <a:ext cx="8520600" cy="4926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ko" dirty="0">
                <a:solidFill>
                  <a:srgbClr val="0000FF"/>
                </a:solidFill>
              </a:rPr>
              <a:t>테스트 결과</a:t>
            </a:r>
            <a:endParaRPr dirty="0">
              <a:solidFill>
                <a:srgbClr val="0000FF"/>
              </a:solidFill>
            </a:endParaRPr>
          </a:p>
        </p:txBody>
      </p:sp>
      <p:sp>
        <p:nvSpPr>
          <p:cNvPr id="276" name="Google Shape;276;p33"/>
          <p:cNvSpPr txBox="1">
            <a:spLocks noGrp="1"/>
          </p:cNvSpPr>
          <p:nvPr>
            <p:ph type="body" idx="1"/>
          </p:nvPr>
        </p:nvSpPr>
        <p:spPr>
          <a:xfrm>
            <a:off x="83100" y="1514250"/>
            <a:ext cx="8520600" cy="3416400"/>
          </a:xfrm>
          <a:prstGeom prst="rect">
            <a:avLst/>
          </a:prstGeom>
        </p:spPr>
        <p:txBody>
          <a:bodyPr spcFirstLastPara="1" wrap="square" lIns="91425" tIns="91425" rIns="91425" bIns="91425" anchor="t" anchorCtr="0">
            <a:normAutofit/>
          </a:bodyPr>
          <a:lstStyle/>
          <a:p>
            <a:pPr marL="0" lvl="0" indent="0" algn="just" rtl="0">
              <a:spcBef>
                <a:spcPts val="0"/>
              </a:spcBef>
              <a:spcAft>
                <a:spcPts val="1200"/>
              </a:spcAft>
              <a:buNone/>
            </a:pPr>
            <a:r>
              <a:rPr lang="ko" sz="2000" dirty="0">
                <a:solidFill>
                  <a:schemeClr val="dk1"/>
                </a:solidFill>
                <a:latin typeface="Roboto Light"/>
                <a:ea typeface="Roboto Light"/>
                <a:cs typeface="Roboto Light"/>
                <a:sym typeface="Roboto Light"/>
              </a:rPr>
              <a:t>각 Target item에 따른 수렴된  Q-Table을 보고 greedy로 이동한다.</a:t>
            </a:r>
            <a:endParaRPr sz="2000" dirty="0">
              <a:solidFill>
                <a:schemeClr val="dk1"/>
              </a:solidFill>
              <a:latin typeface="Roboto Light"/>
              <a:ea typeface="Roboto Light"/>
              <a:cs typeface="Roboto Light"/>
              <a:sym typeface="Roboto Light"/>
            </a:endParaRPr>
          </a:p>
        </p:txBody>
      </p:sp>
      <p:sp>
        <p:nvSpPr>
          <p:cNvPr id="277" name="Google Shape;277;p33"/>
          <p:cNvSpPr txBox="1">
            <a:spLocks noGrp="1"/>
          </p:cNvSpPr>
          <p:nvPr>
            <p:ph type="subTitle" idx="4294967295"/>
          </p:nvPr>
        </p:nvSpPr>
        <p:spPr>
          <a:xfrm>
            <a:off x="211825" y="4151300"/>
            <a:ext cx="8520600" cy="450842"/>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ko" sz="1600" dirty="0">
                <a:solidFill>
                  <a:schemeClr val="dk1"/>
                </a:solidFill>
                <a:latin typeface="Roboto Light"/>
                <a:ea typeface="Roboto Light"/>
                <a:cs typeface="Roboto Light"/>
                <a:sym typeface="Roboto Light"/>
              </a:rPr>
              <a:t>만들어진 Q-Table 따라 이동만 하면 되므로, </a:t>
            </a:r>
            <a:r>
              <a:rPr lang="en-US" altLang="ko" sz="1600" dirty="0">
                <a:solidFill>
                  <a:schemeClr val="dk1"/>
                </a:solidFill>
                <a:latin typeface="Roboto Light"/>
                <a:ea typeface="Roboto Light"/>
                <a:cs typeface="Roboto Light"/>
                <a:sym typeface="Roboto Light"/>
              </a:rPr>
              <a:t> </a:t>
            </a:r>
            <a:r>
              <a:rPr lang="ko" sz="1600" dirty="0">
                <a:solidFill>
                  <a:schemeClr val="dk1"/>
                </a:solidFill>
                <a:latin typeface="Roboto Light"/>
                <a:ea typeface="Roboto Light"/>
                <a:cs typeface="Roboto Light"/>
                <a:sym typeface="Roboto Light"/>
              </a:rPr>
              <a:t>1분이내의 적은 시간만이 걸렸다.</a:t>
            </a:r>
            <a:endParaRPr sz="1600" dirty="0">
              <a:solidFill>
                <a:schemeClr val="dk1"/>
              </a:solidFill>
              <a:latin typeface="Roboto Light"/>
              <a:ea typeface="Roboto Light"/>
              <a:cs typeface="Roboto Light"/>
              <a:sym typeface="Roboto Light"/>
            </a:endParaRPr>
          </a:p>
        </p:txBody>
      </p:sp>
      <p:sp>
        <p:nvSpPr>
          <p:cNvPr id="278" name="Google Shape;278;p33"/>
          <p:cNvSpPr txBox="1">
            <a:spLocks noGrp="1"/>
          </p:cNvSpPr>
          <p:nvPr>
            <p:ph type="sldNum" idx="12"/>
          </p:nvPr>
        </p:nvSpPr>
        <p:spPr>
          <a:xfrm>
            <a:off x="8454058" y="4602142"/>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ltLang="ko"/>
              <a:t>19</a:t>
            </a:fld>
            <a:endParaRPr/>
          </a:p>
        </p:txBody>
      </p:sp>
      <p:grpSp>
        <p:nvGrpSpPr>
          <p:cNvPr id="279" name="Google Shape;279;p33"/>
          <p:cNvGrpSpPr/>
          <p:nvPr/>
        </p:nvGrpSpPr>
        <p:grpSpPr>
          <a:xfrm>
            <a:off x="211825" y="2049075"/>
            <a:ext cx="8520600" cy="1878558"/>
            <a:chOff x="211825" y="2049075"/>
            <a:chExt cx="8520600" cy="1878558"/>
          </a:xfrm>
        </p:grpSpPr>
        <p:pic>
          <p:nvPicPr>
            <p:cNvPr id="280" name="Google Shape;280;p33"/>
            <p:cNvPicPr preferRelativeResize="0"/>
            <p:nvPr/>
          </p:nvPicPr>
          <p:blipFill>
            <a:blip r:embed="rId3">
              <a:alphaModFix/>
            </a:blip>
            <a:stretch>
              <a:fillRect/>
            </a:stretch>
          </p:blipFill>
          <p:spPr>
            <a:xfrm>
              <a:off x="211825" y="2049075"/>
              <a:ext cx="8520600" cy="1878558"/>
            </a:xfrm>
            <a:prstGeom prst="rect">
              <a:avLst/>
            </a:prstGeom>
            <a:noFill/>
            <a:ln>
              <a:noFill/>
            </a:ln>
          </p:spPr>
        </p:pic>
        <p:sp>
          <p:nvSpPr>
            <p:cNvPr id="281" name="Google Shape;281;p33"/>
            <p:cNvSpPr/>
            <p:nvPr/>
          </p:nvSpPr>
          <p:spPr>
            <a:xfrm>
              <a:off x="2449855" y="3566350"/>
              <a:ext cx="494400" cy="311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77" name="Google Shape;77;p16"/>
          <p:cNvSpPr/>
          <p:nvPr/>
        </p:nvSpPr>
        <p:spPr>
          <a:xfrm>
            <a:off x="6925" y="0"/>
            <a:ext cx="9144000" cy="606300"/>
          </a:xfrm>
          <a:prstGeom prst="rect">
            <a:avLst/>
          </a:prstGeom>
          <a:solidFill>
            <a:srgbClr val="072A68"/>
          </a:solidFill>
          <a:ln w="9525" cap="flat" cmpd="sng">
            <a:solidFill>
              <a:srgbClr val="072A6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8" name="Google Shape;78;p16"/>
          <p:cNvPicPr preferRelativeResize="0"/>
          <p:nvPr/>
        </p:nvPicPr>
        <p:blipFill>
          <a:blip r:embed="rId3">
            <a:alphaModFix/>
          </a:blip>
          <a:stretch>
            <a:fillRect/>
          </a:stretch>
        </p:blipFill>
        <p:spPr>
          <a:xfrm>
            <a:off x="4972850" y="2962100"/>
            <a:ext cx="2606350" cy="1436150"/>
          </a:xfrm>
          <a:prstGeom prst="rect">
            <a:avLst/>
          </a:prstGeom>
          <a:noFill/>
          <a:ln>
            <a:noFill/>
          </a:ln>
        </p:spPr>
      </p:pic>
      <p:pic>
        <p:nvPicPr>
          <p:cNvPr id="79" name="Google Shape;79;p16"/>
          <p:cNvPicPr preferRelativeResize="0"/>
          <p:nvPr/>
        </p:nvPicPr>
        <p:blipFill>
          <a:blip r:embed="rId4">
            <a:alphaModFix/>
          </a:blip>
          <a:stretch>
            <a:fillRect/>
          </a:stretch>
        </p:blipFill>
        <p:spPr>
          <a:xfrm>
            <a:off x="6108950" y="1340725"/>
            <a:ext cx="1803625" cy="1803625"/>
          </a:xfrm>
          <a:prstGeom prst="rect">
            <a:avLst/>
          </a:prstGeom>
          <a:noFill/>
          <a:ln>
            <a:noFill/>
          </a:ln>
        </p:spPr>
      </p:pic>
      <p:sp>
        <p:nvSpPr>
          <p:cNvPr id="80" name="Google Shape;80;p16"/>
          <p:cNvSpPr txBox="1">
            <a:spLocks noGrp="1"/>
          </p:cNvSpPr>
          <p:nvPr>
            <p:ph type="title"/>
          </p:nvPr>
        </p:nvSpPr>
        <p:spPr>
          <a:xfrm>
            <a:off x="83100" y="107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ko" b="1">
                <a:solidFill>
                  <a:schemeClr val="lt1"/>
                </a:solidFill>
                <a:latin typeface="Nanum Gothic"/>
                <a:ea typeface="Nanum Gothic"/>
                <a:cs typeface="Nanum Gothic"/>
                <a:sym typeface="Nanum Gothic"/>
              </a:rPr>
              <a:t>목차</a:t>
            </a:r>
            <a:endParaRPr b="1">
              <a:solidFill>
                <a:schemeClr val="lt1"/>
              </a:solidFill>
              <a:latin typeface="Nanum Gothic"/>
              <a:ea typeface="Nanum Gothic"/>
              <a:cs typeface="Nanum Gothic"/>
              <a:sym typeface="Nanum Gothic"/>
            </a:endParaRPr>
          </a:p>
        </p:txBody>
      </p:sp>
      <p:sp>
        <p:nvSpPr>
          <p:cNvPr id="81" name="Google Shape;81;p16"/>
          <p:cNvSpPr txBox="1">
            <a:spLocks noGrp="1"/>
          </p:cNvSpPr>
          <p:nvPr>
            <p:ph type="sldNum" idx="12"/>
          </p:nvPr>
        </p:nvSpPr>
        <p:spPr>
          <a:xfrm>
            <a:off x="8454058" y="4602142"/>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US" altLang="ko"/>
              <a:t>2</a:t>
            </a:fld>
            <a:endParaRPr/>
          </a:p>
        </p:txBody>
      </p:sp>
      <p:sp>
        <p:nvSpPr>
          <p:cNvPr id="82" name="Google Shape;82;p16"/>
          <p:cNvSpPr txBox="1">
            <a:spLocks noGrp="1"/>
          </p:cNvSpPr>
          <p:nvPr>
            <p:ph type="body" idx="1"/>
          </p:nvPr>
        </p:nvSpPr>
        <p:spPr>
          <a:xfrm>
            <a:off x="1765625" y="1001400"/>
            <a:ext cx="2077200" cy="3600600"/>
          </a:xfrm>
          <a:prstGeom prst="rect">
            <a:avLst/>
          </a:prstGeom>
        </p:spPr>
        <p:txBody>
          <a:bodyPr spcFirstLastPara="1" wrap="square" lIns="91425" tIns="91425" rIns="91425" bIns="91425" anchor="t" anchorCtr="0">
            <a:normAutofit fontScale="85000" lnSpcReduction="10000"/>
          </a:bodyPr>
          <a:lstStyle/>
          <a:p>
            <a:pPr marL="0" lvl="0" indent="0" algn="l" rtl="0">
              <a:lnSpc>
                <a:spcPct val="130000"/>
              </a:lnSpc>
              <a:spcBef>
                <a:spcPts val="0"/>
              </a:spcBef>
              <a:spcAft>
                <a:spcPts val="0"/>
              </a:spcAft>
              <a:buNone/>
            </a:pPr>
            <a:r>
              <a:rPr lang="ko" sz="1800">
                <a:solidFill>
                  <a:schemeClr val="dk1"/>
                </a:solidFill>
                <a:latin typeface="Nanum Gothic"/>
                <a:ea typeface="Nanum Gothic"/>
                <a:cs typeface="Nanum Gothic"/>
                <a:sym typeface="Nanum Gothic"/>
              </a:rPr>
              <a:t>◾</a:t>
            </a:r>
            <a:r>
              <a:rPr lang="ko" sz="1800" b="1">
                <a:solidFill>
                  <a:schemeClr val="dk1"/>
                </a:solidFill>
                <a:latin typeface="Nanum Gothic"/>
                <a:ea typeface="Nanum Gothic"/>
                <a:cs typeface="Nanum Gothic"/>
                <a:sym typeface="Nanum Gothic"/>
              </a:rPr>
              <a:t> 프로젝트 주제</a:t>
            </a:r>
            <a:endParaRPr sz="1800" b="1">
              <a:solidFill>
                <a:schemeClr val="dk1"/>
              </a:solidFill>
              <a:latin typeface="Nanum Gothic"/>
              <a:ea typeface="Nanum Gothic"/>
              <a:cs typeface="Nanum Gothic"/>
              <a:sym typeface="Nanum Gothic"/>
            </a:endParaRPr>
          </a:p>
          <a:p>
            <a:pPr marL="457200" lvl="0" indent="0" algn="l" rtl="0">
              <a:lnSpc>
                <a:spcPct val="130000"/>
              </a:lnSpc>
              <a:spcBef>
                <a:spcPts val="0"/>
              </a:spcBef>
              <a:spcAft>
                <a:spcPts val="0"/>
              </a:spcAft>
              <a:buNone/>
            </a:pPr>
            <a:r>
              <a:rPr lang="ko" sz="1800">
                <a:solidFill>
                  <a:schemeClr val="dk1"/>
                </a:solidFill>
                <a:latin typeface="Nanum Gothic"/>
                <a:ea typeface="Nanum Gothic"/>
                <a:cs typeface="Nanum Gothic"/>
                <a:sym typeface="Nanum Gothic"/>
              </a:rPr>
              <a:t>⚬ </a:t>
            </a:r>
            <a:r>
              <a:rPr lang="ko" sz="1400">
                <a:solidFill>
                  <a:schemeClr val="dk1"/>
                </a:solidFill>
                <a:latin typeface="Nanum Gothic"/>
                <a:ea typeface="Nanum Gothic"/>
                <a:cs typeface="Nanum Gothic"/>
                <a:sym typeface="Nanum Gothic"/>
              </a:rPr>
              <a:t>문제 설명</a:t>
            </a:r>
            <a:endParaRPr sz="1400">
              <a:solidFill>
                <a:schemeClr val="dk1"/>
              </a:solidFill>
              <a:latin typeface="Nanum Gothic"/>
              <a:ea typeface="Nanum Gothic"/>
              <a:cs typeface="Nanum Gothic"/>
              <a:sym typeface="Nanum Gothic"/>
            </a:endParaRPr>
          </a:p>
          <a:p>
            <a:pPr marL="457200" lvl="0" indent="0" algn="l" rtl="0">
              <a:lnSpc>
                <a:spcPct val="150000"/>
              </a:lnSpc>
              <a:spcBef>
                <a:spcPts val="0"/>
              </a:spcBef>
              <a:spcAft>
                <a:spcPts val="0"/>
              </a:spcAft>
              <a:buNone/>
            </a:pPr>
            <a:r>
              <a:rPr lang="ko" sz="1800">
                <a:solidFill>
                  <a:schemeClr val="dk1"/>
                </a:solidFill>
                <a:latin typeface="Nanum Gothic"/>
                <a:ea typeface="Nanum Gothic"/>
                <a:cs typeface="Nanum Gothic"/>
                <a:sym typeface="Nanum Gothic"/>
              </a:rPr>
              <a:t>⚬ </a:t>
            </a:r>
            <a:r>
              <a:rPr lang="ko" sz="1391">
                <a:solidFill>
                  <a:schemeClr val="dk1"/>
                </a:solidFill>
                <a:latin typeface="Nanum Gothic"/>
                <a:ea typeface="Nanum Gothic"/>
                <a:cs typeface="Nanum Gothic"/>
                <a:sym typeface="Nanum Gothic"/>
              </a:rPr>
              <a:t>수행 </a:t>
            </a:r>
            <a:r>
              <a:rPr lang="ko" sz="1400">
                <a:solidFill>
                  <a:schemeClr val="dk1"/>
                </a:solidFill>
                <a:latin typeface="Nanum Gothic"/>
                <a:ea typeface="Nanum Gothic"/>
                <a:cs typeface="Nanum Gothic"/>
                <a:sym typeface="Nanum Gothic"/>
              </a:rPr>
              <a:t>일정</a:t>
            </a:r>
            <a:endParaRPr sz="1400">
              <a:solidFill>
                <a:schemeClr val="dk1"/>
              </a:solidFill>
              <a:latin typeface="Nanum Gothic"/>
              <a:ea typeface="Nanum Gothic"/>
              <a:cs typeface="Nanum Gothic"/>
              <a:sym typeface="Nanum Gothic"/>
            </a:endParaRPr>
          </a:p>
          <a:p>
            <a:pPr marL="0" lvl="0" indent="0" algn="l" rtl="0">
              <a:lnSpc>
                <a:spcPct val="130000"/>
              </a:lnSpc>
              <a:spcBef>
                <a:spcPts val="0"/>
              </a:spcBef>
              <a:spcAft>
                <a:spcPts val="0"/>
              </a:spcAft>
              <a:buNone/>
            </a:pPr>
            <a:r>
              <a:rPr lang="ko" sz="1800">
                <a:solidFill>
                  <a:schemeClr val="dk1"/>
                </a:solidFill>
                <a:latin typeface="Nanum Gothic"/>
                <a:ea typeface="Nanum Gothic"/>
                <a:cs typeface="Nanum Gothic"/>
                <a:sym typeface="Nanum Gothic"/>
              </a:rPr>
              <a:t>◾</a:t>
            </a:r>
            <a:r>
              <a:rPr lang="ko" sz="1800" b="1">
                <a:solidFill>
                  <a:schemeClr val="dk1"/>
                </a:solidFill>
                <a:latin typeface="Nanum Gothic"/>
                <a:ea typeface="Nanum Gothic"/>
                <a:cs typeface="Nanum Gothic"/>
                <a:sym typeface="Nanum Gothic"/>
              </a:rPr>
              <a:t> 아이디어</a:t>
            </a:r>
            <a:endParaRPr sz="1800" b="1">
              <a:solidFill>
                <a:schemeClr val="dk1"/>
              </a:solidFill>
              <a:latin typeface="Nanum Gothic"/>
              <a:ea typeface="Nanum Gothic"/>
              <a:cs typeface="Nanum Gothic"/>
              <a:sym typeface="Nanum Gothic"/>
            </a:endParaRPr>
          </a:p>
          <a:p>
            <a:pPr marL="457200" lvl="0" indent="0" algn="l" rtl="0">
              <a:lnSpc>
                <a:spcPct val="130000"/>
              </a:lnSpc>
              <a:spcBef>
                <a:spcPts val="0"/>
              </a:spcBef>
              <a:spcAft>
                <a:spcPts val="0"/>
              </a:spcAft>
              <a:buNone/>
            </a:pPr>
            <a:r>
              <a:rPr lang="ko" sz="1800">
                <a:solidFill>
                  <a:schemeClr val="dk1"/>
                </a:solidFill>
                <a:latin typeface="Nanum Gothic"/>
                <a:ea typeface="Nanum Gothic"/>
                <a:cs typeface="Nanum Gothic"/>
                <a:sym typeface="Nanum Gothic"/>
              </a:rPr>
              <a:t>⚬ </a:t>
            </a:r>
            <a:r>
              <a:rPr lang="ko" sz="1400">
                <a:solidFill>
                  <a:schemeClr val="dk1"/>
                </a:solidFill>
                <a:latin typeface="Nanum Gothic"/>
                <a:ea typeface="Nanum Gothic"/>
                <a:cs typeface="Nanum Gothic"/>
                <a:sym typeface="Nanum Gothic"/>
              </a:rPr>
              <a:t>PQ</a:t>
            </a:r>
            <a:endParaRPr sz="1400">
              <a:solidFill>
                <a:schemeClr val="dk1"/>
              </a:solidFill>
              <a:latin typeface="Nanum Gothic"/>
              <a:ea typeface="Nanum Gothic"/>
              <a:cs typeface="Nanum Gothic"/>
              <a:sym typeface="Nanum Gothic"/>
            </a:endParaRPr>
          </a:p>
          <a:p>
            <a:pPr marL="457200" lvl="0" indent="0" algn="l" rtl="0">
              <a:lnSpc>
                <a:spcPct val="130000"/>
              </a:lnSpc>
              <a:spcBef>
                <a:spcPts val="0"/>
              </a:spcBef>
              <a:spcAft>
                <a:spcPts val="0"/>
              </a:spcAft>
              <a:buNone/>
            </a:pPr>
            <a:r>
              <a:rPr lang="ko" sz="1800">
                <a:solidFill>
                  <a:schemeClr val="dk1"/>
                </a:solidFill>
                <a:latin typeface="Nanum Gothic"/>
                <a:ea typeface="Nanum Gothic"/>
                <a:cs typeface="Nanum Gothic"/>
                <a:sym typeface="Nanum Gothic"/>
              </a:rPr>
              <a:t>⚬ </a:t>
            </a:r>
            <a:r>
              <a:rPr lang="ko" sz="1400">
                <a:solidFill>
                  <a:schemeClr val="dk1"/>
                </a:solidFill>
                <a:latin typeface="Nanum Gothic"/>
                <a:ea typeface="Nanum Gothic"/>
                <a:cs typeface="Nanum Gothic"/>
                <a:sym typeface="Nanum Gothic"/>
              </a:rPr>
              <a:t>MQQ</a:t>
            </a:r>
            <a:endParaRPr sz="1400">
              <a:solidFill>
                <a:schemeClr val="dk1"/>
              </a:solidFill>
              <a:latin typeface="Nanum Gothic"/>
              <a:ea typeface="Nanum Gothic"/>
              <a:cs typeface="Nanum Gothic"/>
              <a:sym typeface="Nanum Gothic"/>
            </a:endParaRPr>
          </a:p>
          <a:p>
            <a:pPr marL="457200" lvl="0" indent="0" algn="l" rtl="0">
              <a:lnSpc>
                <a:spcPct val="150000"/>
              </a:lnSpc>
              <a:spcBef>
                <a:spcPts val="0"/>
              </a:spcBef>
              <a:spcAft>
                <a:spcPts val="0"/>
              </a:spcAft>
              <a:buNone/>
            </a:pPr>
            <a:r>
              <a:rPr lang="ko" sz="1800">
                <a:solidFill>
                  <a:schemeClr val="dk1"/>
                </a:solidFill>
                <a:latin typeface="Nanum Gothic"/>
                <a:ea typeface="Nanum Gothic"/>
                <a:cs typeface="Nanum Gothic"/>
                <a:sym typeface="Nanum Gothic"/>
              </a:rPr>
              <a:t>⚬ </a:t>
            </a:r>
            <a:r>
              <a:rPr lang="ko" sz="1400">
                <a:solidFill>
                  <a:schemeClr val="dk1"/>
                </a:solidFill>
                <a:latin typeface="Nanum Gothic"/>
                <a:ea typeface="Nanum Gothic"/>
                <a:cs typeface="Nanum Gothic"/>
                <a:sym typeface="Nanum Gothic"/>
              </a:rPr>
              <a:t>DQN</a:t>
            </a:r>
            <a:endParaRPr sz="1400">
              <a:solidFill>
                <a:schemeClr val="dk1"/>
              </a:solidFill>
              <a:latin typeface="Nanum Gothic"/>
              <a:ea typeface="Nanum Gothic"/>
              <a:cs typeface="Nanum Gothic"/>
              <a:sym typeface="Nanum Gothic"/>
            </a:endParaRPr>
          </a:p>
          <a:p>
            <a:pPr marL="0" lvl="0" indent="0" algn="l" rtl="0">
              <a:lnSpc>
                <a:spcPct val="150000"/>
              </a:lnSpc>
              <a:spcBef>
                <a:spcPts val="0"/>
              </a:spcBef>
              <a:spcAft>
                <a:spcPts val="0"/>
              </a:spcAft>
              <a:buNone/>
            </a:pPr>
            <a:r>
              <a:rPr lang="ko" sz="1800">
                <a:solidFill>
                  <a:schemeClr val="dk1"/>
                </a:solidFill>
                <a:latin typeface="Nanum Gothic"/>
                <a:ea typeface="Nanum Gothic"/>
                <a:cs typeface="Nanum Gothic"/>
                <a:sym typeface="Nanum Gothic"/>
              </a:rPr>
              <a:t>◾</a:t>
            </a:r>
            <a:r>
              <a:rPr lang="ko" sz="1800" b="1">
                <a:solidFill>
                  <a:schemeClr val="dk1"/>
                </a:solidFill>
                <a:latin typeface="Nanum Gothic"/>
                <a:ea typeface="Nanum Gothic"/>
                <a:cs typeface="Nanum Gothic"/>
                <a:sym typeface="Nanum Gothic"/>
              </a:rPr>
              <a:t> Further Study</a:t>
            </a:r>
            <a:endParaRPr sz="1800" b="1">
              <a:solidFill>
                <a:schemeClr val="dk1"/>
              </a:solidFill>
              <a:latin typeface="Nanum Gothic"/>
              <a:ea typeface="Nanum Gothic"/>
              <a:cs typeface="Nanum Gothic"/>
              <a:sym typeface="Nanum Gothic"/>
            </a:endParaRPr>
          </a:p>
          <a:p>
            <a:pPr marL="0" lvl="0" indent="0" algn="l" rtl="0">
              <a:lnSpc>
                <a:spcPct val="150000"/>
              </a:lnSpc>
              <a:spcBef>
                <a:spcPts val="0"/>
              </a:spcBef>
              <a:spcAft>
                <a:spcPts val="0"/>
              </a:spcAft>
              <a:buNone/>
            </a:pPr>
            <a:r>
              <a:rPr lang="ko" sz="1800" b="1">
                <a:solidFill>
                  <a:schemeClr val="dk1"/>
                </a:solidFill>
                <a:latin typeface="Nanum Gothic"/>
                <a:ea typeface="Nanum Gothic"/>
                <a:cs typeface="Nanum Gothic"/>
                <a:sym typeface="Nanum Gothic"/>
              </a:rPr>
              <a:t>◾ 팀 소개 및 R&amp;R</a:t>
            </a:r>
            <a:endParaRPr sz="1800" b="1">
              <a:solidFill>
                <a:schemeClr val="dk1"/>
              </a:solidFill>
              <a:latin typeface="Nanum Gothic"/>
              <a:ea typeface="Nanum Gothic"/>
              <a:cs typeface="Nanum Gothic"/>
              <a:sym typeface="Nanum Gothic"/>
            </a:endParaRPr>
          </a:p>
          <a:p>
            <a:pPr marL="0" lvl="0" indent="0" algn="l" rtl="0">
              <a:lnSpc>
                <a:spcPct val="150000"/>
              </a:lnSpc>
              <a:spcBef>
                <a:spcPts val="0"/>
              </a:spcBef>
              <a:spcAft>
                <a:spcPts val="0"/>
              </a:spcAft>
              <a:buNone/>
            </a:pPr>
            <a:r>
              <a:rPr lang="ko" sz="1800" b="1">
                <a:solidFill>
                  <a:schemeClr val="dk1"/>
                </a:solidFill>
                <a:latin typeface="Nanum Gothic"/>
                <a:ea typeface="Nanum Gothic"/>
                <a:cs typeface="Nanum Gothic"/>
                <a:sym typeface="Nanum Gothic"/>
              </a:rPr>
              <a:t>◾ References</a:t>
            </a:r>
            <a:endParaRPr sz="1800" b="1">
              <a:solidFill>
                <a:schemeClr val="dk1"/>
              </a:solidFill>
              <a:latin typeface="Nanum Gothic"/>
              <a:ea typeface="Nanum Gothic"/>
              <a:cs typeface="Nanum Gothic"/>
              <a:sym typeface="Nanum Gothic"/>
            </a:endParaRPr>
          </a:p>
          <a:p>
            <a:pPr marL="0" lvl="0" indent="0" algn="l" rtl="0">
              <a:lnSpc>
                <a:spcPct val="150000"/>
              </a:lnSpc>
              <a:spcBef>
                <a:spcPts val="0"/>
              </a:spcBef>
              <a:spcAft>
                <a:spcPts val="0"/>
              </a:spcAft>
              <a:buClr>
                <a:schemeClr val="dk1"/>
              </a:buClr>
              <a:buSzPct val="61111"/>
              <a:buFont typeface="Arial"/>
              <a:buNone/>
            </a:pPr>
            <a:r>
              <a:rPr lang="ko" sz="1800" b="1">
                <a:solidFill>
                  <a:schemeClr val="dk1"/>
                </a:solidFill>
                <a:latin typeface="Nanum Gothic"/>
                <a:ea typeface="Nanum Gothic"/>
                <a:cs typeface="Nanum Gothic"/>
                <a:sym typeface="Nanum Gothic"/>
              </a:rPr>
              <a:t>◾ Appendices</a:t>
            </a:r>
            <a:endParaRPr sz="1800" b="1">
              <a:solidFill>
                <a:schemeClr val="dk1"/>
              </a:solidFill>
              <a:latin typeface="Nanum Gothic"/>
              <a:ea typeface="Nanum Gothic"/>
              <a:cs typeface="Nanum Gothic"/>
              <a:sym typeface="Nanum Gothic"/>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p34"/>
          <p:cNvSpPr txBox="1">
            <a:spLocks noGrp="1"/>
          </p:cNvSpPr>
          <p:nvPr>
            <p:ph type="title" idx="2"/>
          </p:nvPr>
        </p:nvSpPr>
        <p:spPr>
          <a:xfrm>
            <a:off x="83100" y="10775"/>
            <a:ext cx="85206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ko"/>
              <a:t>Pre Q Learning</a:t>
            </a:r>
            <a:endParaRPr/>
          </a:p>
        </p:txBody>
      </p:sp>
      <p:sp>
        <p:nvSpPr>
          <p:cNvPr id="287" name="Google Shape;287;p34"/>
          <p:cNvSpPr txBox="1"/>
          <p:nvPr/>
        </p:nvSpPr>
        <p:spPr>
          <a:xfrm>
            <a:off x="4175650" y="1166725"/>
            <a:ext cx="4599300" cy="35265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r>
              <a:rPr lang="ko" sz="1800" b="1">
                <a:solidFill>
                  <a:schemeClr val="dk1"/>
                </a:solidFill>
                <a:latin typeface="Nanum Gothic"/>
                <a:ea typeface="Nanum Gothic"/>
                <a:cs typeface="Nanum Gothic"/>
                <a:sym typeface="Nanum Gothic"/>
              </a:rPr>
              <a:t>Episode 270 결과</a:t>
            </a:r>
            <a:endParaRPr sz="1800" b="1">
              <a:solidFill>
                <a:schemeClr val="dk1"/>
              </a:solidFill>
              <a:latin typeface="Nanum Gothic"/>
              <a:ea typeface="Nanum Gothic"/>
              <a:cs typeface="Nanum Gothic"/>
              <a:sym typeface="Nanum Gothic"/>
            </a:endParaRPr>
          </a:p>
          <a:p>
            <a:pPr marL="0" lvl="0" indent="0" algn="l" rtl="0">
              <a:lnSpc>
                <a:spcPct val="115000"/>
              </a:lnSpc>
              <a:spcBef>
                <a:spcPts val="1200"/>
              </a:spcBef>
              <a:spcAft>
                <a:spcPts val="0"/>
              </a:spcAft>
              <a:buNone/>
            </a:pPr>
            <a:r>
              <a:rPr lang="ko" sz="1600">
                <a:solidFill>
                  <a:schemeClr val="dk1"/>
                </a:solidFill>
                <a:latin typeface="Nanum Gothic"/>
                <a:ea typeface="Nanum Gothic"/>
                <a:cs typeface="Nanum Gothic"/>
                <a:sym typeface="Nanum Gothic"/>
              </a:rPr>
              <a:t>◾ 목표 : [A, B, F, G, H, I, J]</a:t>
            </a:r>
            <a:endParaRPr sz="1600">
              <a:solidFill>
                <a:schemeClr val="dk1"/>
              </a:solidFill>
              <a:latin typeface="Nanum Gothic"/>
              <a:ea typeface="Nanum Gothic"/>
              <a:cs typeface="Nanum Gothic"/>
              <a:sym typeface="Nanum Gothic"/>
            </a:endParaRPr>
          </a:p>
          <a:p>
            <a:pPr marL="0" lvl="0" indent="0" algn="l" rtl="0">
              <a:lnSpc>
                <a:spcPct val="115000"/>
              </a:lnSpc>
              <a:spcBef>
                <a:spcPts val="1200"/>
              </a:spcBef>
              <a:spcAft>
                <a:spcPts val="0"/>
              </a:spcAft>
              <a:buNone/>
            </a:pPr>
            <a:r>
              <a:rPr lang="ko" sz="1600">
                <a:solidFill>
                  <a:schemeClr val="dk1"/>
                </a:solidFill>
                <a:latin typeface="Nanum Gothic"/>
                <a:ea typeface="Nanum Gothic"/>
                <a:cs typeface="Nanum Gothic"/>
                <a:sym typeface="Nanum Gothic"/>
              </a:rPr>
              <a:t>◾ 최적 step : 38  </a:t>
            </a:r>
            <a:endParaRPr sz="1600">
              <a:solidFill>
                <a:schemeClr val="dk1"/>
              </a:solidFill>
              <a:latin typeface="Nanum Gothic"/>
              <a:ea typeface="Nanum Gothic"/>
              <a:cs typeface="Nanum Gothic"/>
              <a:sym typeface="Nanum Gothic"/>
            </a:endParaRPr>
          </a:p>
          <a:p>
            <a:pPr marL="0" lvl="0" indent="0" algn="l" rtl="0">
              <a:lnSpc>
                <a:spcPct val="115000"/>
              </a:lnSpc>
              <a:spcBef>
                <a:spcPts val="1200"/>
              </a:spcBef>
              <a:spcAft>
                <a:spcPts val="0"/>
              </a:spcAft>
              <a:buNone/>
            </a:pPr>
            <a:r>
              <a:rPr lang="ko" sz="1600">
                <a:solidFill>
                  <a:schemeClr val="dk1"/>
                </a:solidFill>
                <a:latin typeface="Nanum Gothic"/>
                <a:ea typeface="Nanum Gothic"/>
                <a:cs typeface="Nanum Gothic"/>
                <a:sym typeface="Nanum Gothic"/>
              </a:rPr>
              <a:t>◾ 실제 step : 38</a:t>
            </a:r>
            <a:endParaRPr sz="1600">
              <a:solidFill>
                <a:schemeClr val="dk1"/>
              </a:solidFill>
              <a:latin typeface="Nanum Gothic"/>
              <a:ea typeface="Nanum Gothic"/>
              <a:cs typeface="Nanum Gothic"/>
              <a:sym typeface="Nanum Gothic"/>
            </a:endParaRPr>
          </a:p>
          <a:p>
            <a:pPr marL="0" lvl="0" indent="0" algn="l" rtl="0">
              <a:lnSpc>
                <a:spcPct val="115000"/>
              </a:lnSpc>
              <a:spcBef>
                <a:spcPts val="1200"/>
              </a:spcBef>
              <a:spcAft>
                <a:spcPts val="0"/>
              </a:spcAft>
              <a:buNone/>
            </a:pPr>
            <a:r>
              <a:rPr lang="ko" sz="1600">
                <a:solidFill>
                  <a:schemeClr val="dk1"/>
                </a:solidFill>
                <a:latin typeface="Nanum Gothic"/>
                <a:ea typeface="Nanum Gothic"/>
                <a:cs typeface="Nanum Gothic"/>
                <a:sym typeface="Nanum Gothic"/>
              </a:rPr>
              <a:t>◾ Item A로 수렴하는 Table을 따라 이동</a:t>
            </a:r>
            <a:endParaRPr sz="1600">
              <a:solidFill>
                <a:schemeClr val="dk1"/>
              </a:solidFill>
              <a:latin typeface="Nanum Gothic"/>
              <a:ea typeface="Nanum Gothic"/>
              <a:cs typeface="Nanum Gothic"/>
              <a:sym typeface="Nanum Gothic"/>
            </a:endParaRPr>
          </a:p>
          <a:p>
            <a:pPr marL="0" lvl="0" indent="0" algn="l" rtl="0">
              <a:lnSpc>
                <a:spcPct val="115000"/>
              </a:lnSpc>
              <a:spcBef>
                <a:spcPts val="1200"/>
              </a:spcBef>
              <a:spcAft>
                <a:spcPts val="0"/>
              </a:spcAft>
              <a:buNone/>
            </a:pPr>
            <a:r>
              <a:rPr lang="ko" sz="1600">
                <a:solidFill>
                  <a:schemeClr val="dk1"/>
                </a:solidFill>
                <a:latin typeface="Nanum Gothic"/>
                <a:ea typeface="Nanum Gothic"/>
                <a:cs typeface="Nanum Gothic"/>
                <a:sym typeface="Nanum Gothic"/>
              </a:rPr>
              <a:t>   </a:t>
            </a:r>
            <a:r>
              <a:rPr lang="ko" sz="1600" b="1">
                <a:solidFill>
                  <a:schemeClr val="dk1"/>
                </a:solidFill>
                <a:latin typeface="Nanum Gothic"/>
                <a:ea typeface="Nanum Gothic"/>
                <a:cs typeface="Nanum Gothic"/>
                <a:sym typeface="Nanum Gothic"/>
              </a:rPr>
              <a:t>→</a:t>
            </a:r>
            <a:r>
              <a:rPr lang="ko" sz="1600">
                <a:solidFill>
                  <a:schemeClr val="dk1"/>
                </a:solidFill>
                <a:latin typeface="Nanum Gothic"/>
                <a:ea typeface="Nanum Gothic"/>
                <a:cs typeface="Nanum Gothic"/>
                <a:sym typeface="Nanum Gothic"/>
              </a:rPr>
              <a:t>  Item B로 수렴하는 Table 따라 이동</a:t>
            </a:r>
            <a:endParaRPr sz="1600">
              <a:solidFill>
                <a:schemeClr val="dk1"/>
              </a:solidFill>
              <a:latin typeface="Nanum Gothic"/>
              <a:ea typeface="Nanum Gothic"/>
              <a:cs typeface="Nanum Gothic"/>
              <a:sym typeface="Nanum Gothic"/>
            </a:endParaRPr>
          </a:p>
          <a:p>
            <a:pPr marL="0" lvl="0" indent="0" algn="l" rtl="0">
              <a:lnSpc>
                <a:spcPct val="115000"/>
              </a:lnSpc>
              <a:spcBef>
                <a:spcPts val="1200"/>
              </a:spcBef>
              <a:spcAft>
                <a:spcPts val="0"/>
              </a:spcAft>
              <a:buNone/>
            </a:pPr>
            <a:r>
              <a:rPr lang="ko" sz="1600">
                <a:solidFill>
                  <a:schemeClr val="dk1"/>
                </a:solidFill>
                <a:latin typeface="Nanum Gothic"/>
                <a:ea typeface="Nanum Gothic"/>
                <a:cs typeface="Nanum Gothic"/>
                <a:sym typeface="Nanum Gothic"/>
              </a:rPr>
              <a:t>    …</a:t>
            </a:r>
            <a:endParaRPr sz="1600">
              <a:solidFill>
                <a:schemeClr val="dk1"/>
              </a:solidFill>
              <a:latin typeface="Nanum Gothic"/>
              <a:ea typeface="Nanum Gothic"/>
              <a:cs typeface="Nanum Gothic"/>
              <a:sym typeface="Nanum Gothic"/>
            </a:endParaRPr>
          </a:p>
          <a:p>
            <a:pPr marL="0" lvl="0" indent="0" algn="l" rtl="0">
              <a:lnSpc>
                <a:spcPct val="115000"/>
              </a:lnSpc>
              <a:spcBef>
                <a:spcPts val="1200"/>
              </a:spcBef>
              <a:spcAft>
                <a:spcPts val="1200"/>
              </a:spcAft>
              <a:buNone/>
            </a:pPr>
            <a:r>
              <a:rPr lang="ko" sz="1600">
                <a:solidFill>
                  <a:schemeClr val="dk1"/>
                </a:solidFill>
                <a:latin typeface="Nanum Gothic"/>
                <a:ea typeface="Nanum Gothic"/>
                <a:cs typeface="Nanum Gothic"/>
                <a:sym typeface="Nanum Gothic"/>
              </a:rPr>
              <a:t>   </a:t>
            </a:r>
            <a:r>
              <a:rPr lang="ko" sz="1600" b="1">
                <a:solidFill>
                  <a:schemeClr val="dk1"/>
                </a:solidFill>
                <a:latin typeface="Nanum Gothic"/>
                <a:ea typeface="Nanum Gothic"/>
                <a:cs typeface="Nanum Gothic"/>
                <a:sym typeface="Nanum Gothic"/>
              </a:rPr>
              <a:t>→</a:t>
            </a:r>
            <a:r>
              <a:rPr lang="ko" sz="1600">
                <a:solidFill>
                  <a:schemeClr val="dk1"/>
                </a:solidFill>
                <a:latin typeface="Nanum Gothic"/>
                <a:ea typeface="Nanum Gothic"/>
                <a:cs typeface="Nanum Gothic"/>
                <a:sym typeface="Nanum Gothic"/>
              </a:rPr>
              <a:t> 시작점으로 수렴하는 Table을 따라 이동</a:t>
            </a:r>
            <a:endParaRPr sz="1600">
              <a:solidFill>
                <a:schemeClr val="dk1"/>
              </a:solidFill>
              <a:latin typeface="Nanum Gothic"/>
              <a:ea typeface="Nanum Gothic"/>
              <a:cs typeface="Nanum Gothic"/>
              <a:sym typeface="Nanum Gothic"/>
            </a:endParaRPr>
          </a:p>
        </p:txBody>
      </p:sp>
      <p:sp>
        <p:nvSpPr>
          <p:cNvPr id="288" name="Google Shape;288;p34"/>
          <p:cNvSpPr txBox="1">
            <a:spLocks noGrp="1"/>
          </p:cNvSpPr>
          <p:nvPr>
            <p:ph type="sldNum" idx="12"/>
          </p:nvPr>
        </p:nvSpPr>
        <p:spPr>
          <a:xfrm>
            <a:off x="8454058" y="4602142"/>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ltLang="ko"/>
              <a:t>20</a:t>
            </a:fld>
            <a:endParaRPr/>
          </a:p>
        </p:txBody>
      </p:sp>
      <p:pic>
        <p:nvPicPr>
          <p:cNvPr id="289" name="Google Shape;289;p34"/>
          <p:cNvPicPr preferRelativeResize="0"/>
          <p:nvPr/>
        </p:nvPicPr>
        <p:blipFill>
          <a:blip r:embed="rId3">
            <a:alphaModFix/>
          </a:blip>
          <a:stretch>
            <a:fillRect/>
          </a:stretch>
        </p:blipFill>
        <p:spPr>
          <a:xfrm>
            <a:off x="152400" y="735875"/>
            <a:ext cx="3829703" cy="42552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Google Shape;294;p35"/>
          <p:cNvSpPr txBox="1">
            <a:spLocks noGrp="1"/>
          </p:cNvSpPr>
          <p:nvPr>
            <p:ph type="title" idx="2"/>
          </p:nvPr>
        </p:nvSpPr>
        <p:spPr>
          <a:xfrm>
            <a:off x="83100" y="10775"/>
            <a:ext cx="85206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ko"/>
              <a:t>Pre Q Learning의 한계</a:t>
            </a:r>
            <a:endParaRPr/>
          </a:p>
        </p:txBody>
      </p:sp>
      <p:sp>
        <p:nvSpPr>
          <p:cNvPr id="295" name="Google Shape;295;p35"/>
          <p:cNvSpPr txBox="1"/>
          <p:nvPr/>
        </p:nvSpPr>
        <p:spPr>
          <a:xfrm>
            <a:off x="4164925" y="1868975"/>
            <a:ext cx="4599300" cy="2373600"/>
          </a:xfrm>
          <a:prstGeom prst="rect">
            <a:avLst/>
          </a:prstGeom>
          <a:noFill/>
          <a:ln>
            <a:noFill/>
          </a:ln>
        </p:spPr>
        <p:txBody>
          <a:bodyPr spcFirstLastPara="1" wrap="square" lIns="91425" tIns="91425" rIns="91425" bIns="91425" anchor="t" anchorCtr="0">
            <a:spAutoFit/>
          </a:bodyPr>
          <a:lstStyle/>
          <a:p>
            <a:pPr marL="457200" lvl="0" indent="-342900" algn="l" rtl="0">
              <a:lnSpc>
                <a:spcPct val="115000"/>
              </a:lnSpc>
              <a:spcBef>
                <a:spcPts val="1200"/>
              </a:spcBef>
              <a:spcAft>
                <a:spcPts val="0"/>
              </a:spcAft>
              <a:buClr>
                <a:schemeClr val="dk1"/>
              </a:buClr>
              <a:buSzPts val="1800"/>
              <a:buFont typeface="Nanum Gothic"/>
              <a:buChar char="-"/>
            </a:pPr>
            <a:r>
              <a:rPr lang="ko" sz="1800">
                <a:solidFill>
                  <a:schemeClr val="dk1"/>
                </a:solidFill>
                <a:latin typeface="Nanum Gothic"/>
                <a:ea typeface="Nanum Gothic"/>
                <a:cs typeface="Nanum Gothic"/>
                <a:sym typeface="Nanum Gothic"/>
              </a:rPr>
              <a:t>Q-Table은 정책이 고정되어 있고, </a:t>
            </a:r>
            <a:br>
              <a:rPr lang="ko" sz="1800">
                <a:solidFill>
                  <a:schemeClr val="dk1"/>
                </a:solidFill>
                <a:latin typeface="Nanum Gothic"/>
                <a:ea typeface="Nanum Gothic"/>
                <a:cs typeface="Nanum Gothic"/>
                <a:sym typeface="Nanum Gothic"/>
              </a:rPr>
            </a:br>
            <a:r>
              <a:rPr lang="ko" sz="1800">
                <a:solidFill>
                  <a:schemeClr val="dk1"/>
                </a:solidFill>
                <a:latin typeface="Nanum Gothic"/>
                <a:ea typeface="Nanum Gothic"/>
                <a:cs typeface="Nanum Gothic"/>
                <a:sym typeface="Nanum Gothic"/>
              </a:rPr>
              <a:t>정해진 Q값만 가지고 이동하게 되므로, 환경이 바뀌면, 모든 타겟에 대한 Q-Table을 다시 학습해야 한다.</a:t>
            </a:r>
            <a:br>
              <a:rPr lang="ko" sz="1800">
                <a:solidFill>
                  <a:schemeClr val="dk1"/>
                </a:solidFill>
                <a:latin typeface="Nanum Gothic"/>
                <a:ea typeface="Nanum Gothic"/>
                <a:cs typeface="Nanum Gothic"/>
                <a:sym typeface="Nanum Gothic"/>
              </a:rPr>
            </a:br>
            <a:endParaRPr sz="1800">
              <a:solidFill>
                <a:schemeClr val="dk1"/>
              </a:solidFill>
              <a:latin typeface="Nanum Gothic"/>
              <a:ea typeface="Nanum Gothic"/>
              <a:cs typeface="Nanum Gothic"/>
              <a:sym typeface="Nanum Gothic"/>
            </a:endParaRPr>
          </a:p>
          <a:p>
            <a:pPr marL="457200" lvl="0" indent="-342900" algn="l" rtl="0">
              <a:lnSpc>
                <a:spcPct val="115000"/>
              </a:lnSpc>
              <a:spcBef>
                <a:spcPts val="0"/>
              </a:spcBef>
              <a:spcAft>
                <a:spcPts val="0"/>
              </a:spcAft>
              <a:buClr>
                <a:schemeClr val="dk1"/>
              </a:buClr>
              <a:buSzPts val="1800"/>
              <a:buFont typeface="Nanum Gothic"/>
              <a:buChar char="-"/>
            </a:pPr>
            <a:r>
              <a:rPr lang="ko" sz="1800">
                <a:solidFill>
                  <a:schemeClr val="dk1"/>
                </a:solidFill>
                <a:latin typeface="Nanum Gothic"/>
                <a:ea typeface="Nanum Gothic"/>
                <a:cs typeface="Nanum Gothic"/>
                <a:sym typeface="Nanum Gothic"/>
              </a:rPr>
              <a:t>타겟이 많아질수록 더 많은 Q-Table을 만들어야 한다.</a:t>
            </a:r>
            <a:endParaRPr sz="1800">
              <a:solidFill>
                <a:schemeClr val="dk1"/>
              </a:solidFill>
              <a:latin typeface="Nanum Gothic"/>
              <a:ea typeface="Nanum Gothic"/>
              <a:cs typeface="Nanum Gothic"/>
              <a:sym typeface="Nanum Gothic"/>
            </a:endParaRPr>
          </a:p>
        </p:txBody>
      </p:sp>
      <p:pic>
        <p:nvPicPr>
          <p:cNvPr id="296" name="Google Shape;296;p35"/>
          <p:cNvPicPr preferRelativeResize="0"/>
          <p:nvPr/>
        </p:nvPicPr>
        <p:blipFill>
          <a:blip r:embed="rId3">
            <a:alphaModFix/>
          </a:blip>
          <a:stretch>
            <a:fillRect/>
          </a:stretch>
        </p:blipFill>
        <p:spPr>
          <a:xfrm>
            <a:off x="313625" y="908725"/>
            <a:ext cx="3608175" cy="4002000"/>
          </a:xfrm>
          <a:prstGeom prst="rect">
            <a:avLst/>
          </a:prstGeom>
          <a:noFill/>
          <a:ln>
            <a:noFill/>
          </a:ln>
        </p:spPr>
      </p:pic>
      <p:sp>
        <p:nvSpPr>
          <p:cNvPr id="297" name="Google Shape;297;p35"/>
          <p:cNvSpPr txBox="1">
            <a:spLocks noGrp="1"/>
          </p:cNvSpPr>
          <p:nvPr>
            <p:ph type="sldNum" idx="12"/>
          </p:nvPr>
        </p:nvSpPr>
        <p:spPr>
          <a:xfrm>
            <a:off x="8454058" y="4602142"/>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ltLang="ko"/>
              <a:t>21</a:t>
            </a:fld>
            <a:endParaRPr/>
          </a:p>
        </p:txBody>
      </p:sp>
      <p:cxnSp>
        <p:nvCxnSpPr>
          <p:cNvPr id="298" name="Google Shape;298;p35"/>
          <p:cNvCxnSpPr/>
          <p:nvPr/>
        </p:nvCxnSpPr>
        <p:spPr>
          <a:xfrm flipH="1">
            <a:off x="1929975" y="2677850"/>
            <a:ext cx="2566800" cy="1455300"/>
          </a:xfrm>
          <a:prstGeom prst="straightConnector1">
            <a:avLst/>
          </a:prstGeom>
          <a:noFill/>
          <a:ln w="19050" cap="flat" cmpd="sng">
            <a:solidFill>
              <a:srgbClr val="FB0207"/>
            </a:solidFill>
            <a:prstDash val="solid"/>
            <a:round/>
            <a:headEnd type="none" w="med" len="med"/>
            <a:tailEnd type="triangle" w="med" len="med"/>
          </a:ln>
        </p:spPr>
      </p:cxn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36"/>
          <p:cNvSpPr txBox="1"/>
          <p:nvPr/>
        </p:nvSpPr>
        <p:spPr>
          <a:xfrm>
            <a:off x="3741125" y="1857825"/>
            <a:ext cx="5202900" cy="1985700"/>
          </a:xfrm>
          <a:prstGeom prst="rect">
            <a:avLst/>
          </a:prstGeom>
          <a:noFill/>
          <a:ln>
            <a:noFill/>
          </a:ln>
        </p:spPr>
        <p:txBody>
          <a:bodyPr spcFirstLastPara="1" wrap="square" lIns="91425" tIns="91425" rIns="91425" bIns="91425" anchor="t" anchorCtr="0">
            <a:spAutoFit/>
          </a:bodyPr>
          <a:lstStyle/>
          <a:p>
            <a:pPr marL="457200" lvl="0" indent="-330200" algn="l" rtl="0">
              <a:lnSpc>
                <a:spcPct val="150000"/>
              </a:lnSpc>
              <a:spcBef>
                <a:spcPts val="1200"/>
              </a:spcBef>
              <a:spcAft>
                <a:spcPts val="0"/>
              </a:spcAft>
              <a:buClr>
                <a:schemeClr val="dk1"/>
              </a:buClr>
              <a:buSzPts val="1600"/>
              <a:buChar char="-"/>
            </a:pPr>
            <a:r>
              <a:rPr lang="ko" sz="1600">
                <a:solidFill>
                  <a:schemeClr val="dk1"/>
                </a:solidFill>
                <a:latin typeface="Nanum Gothic"/>
                <a:ea typeface="Nanum Gothic"/>
                <a:cs typeface="Nanum Gothic"/>
                <a:sym typeface="Nanum Gothic"/>
              </a:rPr>
              <a:t>PQ는 아이템에 대한 Q테이블을 학습시키는 방법</a:t>
            </a:r>
            <a:endParaRPr sz="1600">
              <a:solidFill>
                <a:schemeClr val="dk1"/>
              </a:solidFill>
              <a:latin typeface="Nanum Gothic"/>
              <a:ea typeface="Nanum Gothic"/>
              <a:cs typeface="Nanum Gothic"/>
              <a:sym typeface="Nanum Gothic"/>
            </a:endParaRPr>
          </a:p>
          <a:p>
            <a:pPr marL="457200" lvl="0" indent="0" algn="l" rtl="0">
              <a:lnSpc>
                <a:spcPct val="150000"/>
              </a:lnSpc>
              <a:spcBef>
                <a:spcPts val="1200"/>
              </a:spcBef>
              <a:spcAft>
                <a:spcPts val="0"/>
              </a:spcAft>
              <a:buNone/>
            </a:pPr>
            <a:endParaRPr sz="400">
              <a:solidFill>
                <a:schemeClr val="dk1"/>
              </a:solidFill>
              <a:latin typeface="Nanum Gothic"/>
              <a:ea typeface="Nanum Gothic"/>
              <a:cs typeface="Nanum Gothic"/>
              <a:sym typeface="Nanum Gothic"/>
            </a:endParaRPr>
          </a:p>
          <a:p>
            <a:pPr marL="457200" lvl="0" indent="-342900" algn="l" rtl="0">
              <a:lnSpc>
                <a:spcPct val="150000"/>
              </a:lnSpc>
              <a:spcBef>
                <a:spcPts val="1200"/>
              </a:spcBef>
              <a:spcAft>
                <a:spcPts val="0"/>
              </a:spcAft>
              <a:buClr>
                <a:schemeClr val="dk1"/>
              </a:buClr>
              <a:buSzPts val="1800"/>
              <a:buChar char="-"/>
            </a:pPr>
            <a:r>
              <a:rPr lang="ko" sz="1600">
                <a:solidFill>
                  <a:schemeClr val="dk1"/>
                </a:solidFill>
                <a:latin typeface="Nanum Gothic"/>
                <a:ea typeface="Nanum Gothic"/>
                <a:cs typeface="Nanum Gothic"/>
                <a:sym typeface="Nanum Gothic"/>
              </a:rPr>
              <a:t>MQQ는 S </a:t>
            </a:r>
            <a:r>
              <a:rPr lang="ko" b="1">
                <a:solidFill>
                  <a:schemeClr val="dk1"/>
                </a:solidFill>
                <a:latin typeface="Nanum Gothic"/>
                <a:ea typeface="Nanum Gothic"/>
                <a:cs typeface="Nanum Gothic"/>
                <a:sym typeface="Nanum Gothic"/>
              </a:rPr>
              <a:t>→</a:t>
            </a:r>
            <a:r>
              <a:rPr lang="ko" sz="1600">
                <a:solidFill>
                  <a:schemeClr val="dk1"/>
                </a:solidFill>
                <a:latin typeface="Nanum Gothic"/>
                <a:ea typeface="Nanum Gothic"/>
                <a:cs typeface="Nanum Gothic"/>
                <a:sym typeface="Nanum Gothic"/>
              </a:rPr>
              <a:t> A </a:t>
            </a:r>
            <a:r>
              <a:rPr lang="ko" b="1">
                <a:solidFill>
                  <a:schemeClr val="dk1"/>
                </a:solidFill>
                <a:latin typeface="Nanum Gothic"/>
                <a:ea typeface="Nanum Gothic"/>
                <a:cs typeface="Nanum Gothic"/>
                <a:sym typeface="Nanum Gothic"/>
              </a:rPr>
              <a:t>→</a:t>
            </a:r>
            <a:r>
              <a:rPr lang="ko" sz="1600">
                <a:solidFill>
                  <a:schemeClr val="dk1"/>
                </a:solidFill>
                <a:latin typeface="Nanum Gothic"/>
                <a:ea typeface="Nanum Gothic"/>
                <a:cs typeface="Nanum Gothic"/>
                <a:sym typeface="Nanum Gothic"/>
              </a:rPr>
              <a:t> H </a:t>
            </a:r>
            <a:r>
              <a:rPr lang="ko" b="1">
                <a:solidFill>
                  <a:schemeClr val="dk1"/>
                </a:solidFill>
                <a:latin typeface="Nanum Gothic"/>
                <a:ea typeface="Nanum Gothic"/>
                <a:cs typeface="Nanum Gothic"/>
                <a:sym typeface="Nanum Gothic"/>
              </a:rPr>
              <a:t>→</a:t>
            </a:r>
            <a:r>
              <a:rPr lang="ko" sz="1600">
                <a:solidFill>
                  <a:schemeClr val="dk1"/>
                </a:solidFill>
                <a:latin typeface="Nanum Gothic"/>
                <a:ea typeface="Nanum Gothic"/>
                <a:cs typeface="Nanum Gothic"/>
                <a:sym typeface="Nanum Gothic"/>
              </a:rPr>
              <a:t> Q라는 경로를 찾아야 할 때,  [S </a:t>
            </a:r>
            <a:r>
              <a:rPr lang="ko" b="1">
                <a:solidFill>
                  <a:schemeClr val="dk1"/>
                </a:solidFill>
                <a:latin typeface="Nanum Gothic"/>
                <a:ea typeface="Nanum Gothic"/>
                <a:cs typeface="Nanum Gothic"/>
                <a:sym typeface="Nanum Gothic"/>
              </a:rPr>
              <a:t>→ </a:t>
            </a:r>
            <a:r>
              <a:rPr lang="ko" sz="1600">
                <a:solidFill>
                  <a:schemeClr val="dk1"/>
                </a:solidFill>
                <a:latin typeface="Nanum Gothic"/>
                <a:ea typeface="Nanum Gothic"/>
                <a:cs typeface="Nanum Gothic"/>
                <a:sym typeface="Nanum Gothic"/>
              </a:rPr>
              <a:t>A], [A </a:t>
            </a:r>
            <a:r>
              <a:rPr lang="ko" b="1">
                <a:solidFill>
                  <a:schemeClr val="dk1"/>
                </a:solidFill>
                <a:latin typeface="Nanum Gothic"/>
                <a:ea typeface="Nanum Gothic"/>
                <a:cs typeface="Nanum Gothic"/>
                <a:sym typeface="Nanum Gothic"/>
              </a:rPr>
              <a:t>→ </a:t>
            </a:r>
            <a:r>
              <a:rPr lang="ko" sz="1600">
                <a:solidFill>
                  <a:schemeClr val="dk1"/>
                </a:solidFill>
                <a:latin typeface="Nanum Gothic"/>
                <a:ea typeface="Nanum Gothic"/>
                <a:cs typeface="Nanum Gothic"/>
                <a:sym typeface="Nanum Gothic"/>
              </a:rPr>
              <a:t>H], [H </a:t>
            </a:r>
            <a:r>
              <a:rPr lang="ko" b="1">
                <a:solidFill>
                  <a:schemeClr val="dk1"/>
                </a:solidFill>
                <a:latin typeface="Nanum Gothic"/>
                <a:ea typeface="Nanum Gothic"/>
                <a:cs typeface="Nanum Gothic"/>
                <a:sym typeface="Nanum Gothic"/>
              </a:rPr>
              <a:t>→ </a:t>
            </a:r>
            <a:r>
              <a:rPr lang="ko" sz="1600">
                <a:solidFill>
                  <a:schemeClr val="dk1"/>
                </a:solidFill>
                <a:latin typeface="Nanum Gothic"/>
                <a:ea typeface="Nanum Gothic"/>
                <a:cs typeface="Nanum Gothic"/>
                <a:sym typeface="Nanum Gothic"/>
              </a:rPr>
              <a:t>Q]</a:t>
            </a:r>
            <a:br>
              <a:rPr lang="ko" sz="1600">
                <a:solidFill>
                  <a:schemeClr val="dk1"/>
                </a:solidFill>
                <a:latin typeface="Nanum Gothic"/>
                <a:ea typeface="Nanum Gothic"/>
                <a:cs typeface="Nanum Gothic"/>
                <a:sym typeface="Nanum Gothic"/>
              </a:rPr>
            </a:br>
            <a:r>
              <a:rPr lang="ko" sz="1600">
                <a:solidFill>
                  <a:schemeClr val="dk1"/>
                </a:solidFill>
                <a:latin typeface="Nanum Gothic"/>
                <a:ea typeface="Nanum Gothic"/>
                <a:cs typeface="Nanum Gothic"/>
                <a:sym typeface="Nanum Gothic"/>
              </a:rPr>
              <a:t>해당 경로에 대한 Q테이블을 업데이트 하는 방식</a:t>
            </a:r>
            <a:endParaRPr sz="1600">
              <a:solidFill>
                <a:schemeClr val="dk1"/>
              </a:solidFill>
              <a:latin typeface="Nanum Gothic"/>
              <a:ea typeface="Nanum Gothic"/>
              <a:cs typeface="Nanum Gothic"/>
              <a:sym typeface="Nanum Gothic"/>
            </a:endParaRPr>
          </a:p>
        </p:txBody>
      </p:sp>
      <p:pic>
        <p:nvPicPr>
          <p:cNvPr id="304" name="Google Shape;304;p36"/>
          <p:cNvPicPr preferRelativeResize="0"/>
          <p:nvPr/>
        </p:nvPicPr>
        <p:blipFill>
          <a:blip r:embed="rId3">
            <a:alphaModFix/>
          </a:blip>
          <a:stretch>
            <a:fillRect/>
          </a:stretch>
        </p:blipFill>
        <p:spPr>
          <a:xfrm>
            <a:off x="360000" y="1232400"/>
            <a:ext cx="3240000" cy="3240001"/>
          </a:xfrm>
          <a:prstGeom prst="rect">
            <a:avLst/>
          </a:prstGeom>
          <a:noFill/>
          <a:ln>
            <a:noFill/>
          </a:ln>
        </p:spPr>
      </p:pic>
      <p:sp>
        <p:nvSpPr>
          <p:cNvPr id="305" name="Google Shape;305;p36"/>
          <p:cNvSpPr txBox="1">
            <a:spLocks noGrp="1"/>
          </p:cNvSpPr>
          <p:nvPr>
            <p:ph type="title"/>
          </p:nvPr>
        </p:nvSpPr>
        <p:spPr>
          <a:xfrm>
            <a:off x="83100" y="10775"/>
            <a:ext cx="85206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ko"/>
              <a:t>Multi Q-table Q-learning Algorithm (MQQ)</a:t>
            </a:r>
            <a:endParaRPr/>
          </a:p>
        </p:txBody>
      </p:sp>
      <p:sp>
        <p:nvSpPr>
          <p:cNvPr id="306" name="Google Shape;306;p36"/>
          <p:cNvSpPr txBox="1">
            <a:spLocks noGrp="1"/>
          </p:cNvSpPr>
          <p:nvPr>
            <p:ph type="sldNum" idx="12"/>
          </p:nvPr>
        </p:nvSpPr>
        <p:spPr>
          <a:xfrm>
            <a:off x="8454058" y="4602142"/>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ltLang="ko"/>
              <a:t>22</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p37"/>
          <p:cNvSpPr txBox="1">
            <a:spLocks noGrp="1"/>
          </p:cNvSpPr>
          <p:nvPr>
            <p:ph type="title"/>
          </p:nvPr>
        </p:nvSpPr>
        <p:spPr>
          <a:xfrm>
            <a:off x="83100" y="10775"/>
            <a:ext cx="85206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ko"/>
              <a:t>MQQ 방식</a:t>
            </a:r>
            <a:endParaRPr/>
          </a:p>
        </p:txBody>
      </p:sp>
      <p:sp>
        <p:nvSpPr>
          <p:cNvPr id="312" name="Google Shape;312;p37"/>
          <p:cNvSpPr txBox="1">
            <a:spLocks noGrp="1"/>
          </p:cNvSpPr>
          <p:nvPr>
            <p:ph type="body" idx="1"/>
          </p:nvPr>
        </p:nvSpPr>
        <p:spPr>
          <a:xfrm>
            <a:off x="3718700" y="1898100"/>
            <a:ext cx="5405400" cy="1908600"/>
          </a:xfrm>
          <a:prstGeom prst="rect">
            <a:avLst/>
          </a:prstGeom>
        </p:spPr>
        <p:txBody>
          <a:bodyPr spcFirstLastPara="1" wrap="square" lIns="91425" tIns="91425" rIns="91425" bIns="91425" anchor="t" anchorCtr="0">
            <a:spAutoFit/>
          </a:bodyPr>
          <a:lstStyle/>
          <a:p>
            <a:pPr marL="457200" lvl="0" indent="-330200" algn="l" rtl="0">
              <a:lnSpc>
                <a:spcPct val="150000"/>
              </a:lnSpc>
              <a:spcBef>
                <a:spcPts val="0"/>
              </a:spcBef>
              <a:spcAft>
                <a:spcPts val="0"/>
              </a:spcAft>
              <a:buClr>
                <a:schemeClr val="dk1"/>
              </a:buClr>
              <a:buSzPts val="1600"/>
              <a:buChar char="●"/>
            </a:pPr>
            <a:r>
              <a:rPr lang="ko" sz="1600">
                <a:solidFill>
                  <a:schemeClr val="dk1"/>
                </a:solidFill>
              </a:rPr>
              <a:t>[S </a:t>
            </a:r>
            <a:r>
              <a:rPr lang="ko" sz="1600" b="1">
                <a:solidFill>
                  <a:schemeClr val="dk1"/>
                </a:solidFill>
              </a:rPr>
              <a:t>→</a:t>
            </a:r>
            <a:r>
              <a:rPr lang="ko" sz="1600">
                <a:solidFill>
                  <a:schemeClr val="dk1"/>
                </a:solidFill>
              </a:rPr>
              <a:t> A </a:t>
            </a:r>
            <a:r>
              <a:rPr lang="ko" sz="1600" b="1">
                <a:solidFill>
                  <a:schemeClr val="dk1"/>
                </a:solidFill>
              </a:rPr>
              <a:t>→</a:t>
            </a:r>
            <a:r>
              <a:rPr lang="ko" sz="1600">
                <a:solidFill>
                  <a:schemeClr val="dk1"/>
                </a:solidFill>
              </a:rPr>
              <a:t> H </a:t>
            </a:r>
            <a:r>
              <a:rPr lang="ko" sz="1600" b="1">
                <a:solidFill>
                  <a:schemeClr val="dk1"/>
                </a:solidFill>
              </a:rPr>
              <a:t>→</a:t>
            </a:r>
            <a:r>
              <a:rPr lang="ko" sz="1600">
                <a:solidFill>
                  <a:schemeClr val="dk1"/>
                </a:solidFill>
              </a:rPr>
              <a:t> Q </a:t>
            </a:r>
            <a:r>
              <a:rPr lang="ko" sz="1600" b="1">
                <a:solidFill>
                  <a:schemeClr val="dk1"/>
                </a:solidFill>
              </a:rPr>
              <a:t>→</a:t>
            </a:r>
            <a:r>
              <a:rPr lang="ko" sz="1600">
                <a:solidFill>
                  <a:schemeClr val="dk1"/>
                </a:solidFill>
              </a:rPr>
              <a:t> S]의 문제를</a:t>
            </a:r>
            <a:endParaRPr sz="1600"/>
          </a:p>
          <a:p>
            <a:pPr marL="457200" lvl="0" indent="-330200" algn="l" rtl="0">
              <a:lnSpc>
                <a:spcPct val="150000"/>
              </a:lnSpc>
              <a:spcBef>
                <a:spcPts val="0"/>
              </a:spcBef>
              <a:spcAft>
                <a:spcPts val="0"/>
              </a:spcAft>
              <a:buClr>
                <a:schemeClr val="dk1"/>
              </a:buClr>
              <a:buSzPts val="1600"/>
              <a:buChar char="●"/>
            </a:pPr>
            <a:r>
              <a:rPr lang="ko" sz="1600">
                <a:solidFill>
                  <a:schemeClr val="dk1"/>
                </a:solidFill>
              </a:rPr>
              <a:t>[S </a:t>
            </a:r>
            <a:r>
              <a:rPr lang="ko" sz="1600" b="1">
                <a:solidFill>
                  <a:schemeClr val="dk1"/>
                </a:solidFill>
              </a:rPr>
              <a:t>→</a:t>
            </a:r>
            <a:r>
              <a:rPr lang="ko" sz="1600">
                <a:solidFill>
                  <a:schemeClr val="dk1"/>
                </a:solidFill>
              </a:rPr>
              <a:t> A] 경로의 Q-table을 만들어 수렴하면 이동</a:t>
            </a:r>
            <a:endParaRPr sz="1600">
              <a:solidFill>
                <a:schemeClr val="dk1"/>
              </a:solidFill>
            </a:endParaRPr>
          </a:p>
          <a:p>
            <a:pPr marL="457200" lvl="0" indent="-330200" algn="l" rtl="0">
              <a:lnSpc>
                <a:spcPct val="150000"/>
              </a:lnSpc>
              <a:spcBef>
                <a:spcPts val="0"/>
              </a:spcBef>
              <a:spcAft>
                <a:spcPts val="0"/>
              </a:spcAft>
              <a:buClr>
                <a:schemeClr val="dk1"/>
              </a:buClr>
              <a:buSzPts val="1600"/>
              <a:buChar char="●"/>
            </a:pPr>
            <a:r>
              <a:rPr lang="ko" sz="1600">
                <a:solidFill>
                  <a:schemeClr val="dk1"/>
                </a:solidFill>
              </a:rPr>
              <a:t>[A </a:t>
            </a:r>
            <a:r>
              <a:rPr lang="ko" sz="1600" b="1">
                <a:solidFill>
                  <a:schemeClr val="dk1"/>
                </a:solidFill>
              </a:rPr>
              <a:t>→</a:t>
            </a:r>
            <a:r>
              <a:rPr lang="ko" sz="1600">
                <a:solidFill>
                  <a:schemeClr val="dk1"/>
                </a:solidFill>
              </a:rPr>
              <a:t> H] 경로의 Q-table 업데이트 후 수렴하면 이동</a:t>
            </a:r>
            <a:endParaRPr sz="1600">
              <a:solidFill>
                <a:schemeClr val="dk1"/>
              </a:solidFill>
            </a:endParaRPr>
          </a:p>
          <a:p>
            <a:pPr marL="457200" lvl="0" indent="-330200" algn="l" rtl="0">
              <a:lnSpc>
                <a:spcPct val="150000"/>
              </a:lnSpc>
              <a:spcBef>
                <a:spcPts val="0"/>
              </a:spcBef>
              <a:spcAft>
                <a:spcPts val="0"/>
              </a:spcAft>
              <a:buClr>
                <a:schemeClr val="dk1"/>
              </a:buClr>
              <a:buSzPts val="1600"/>
              <a:buChar char="●"/>
            </a:pPr>
            <a:r>
              <a:rPr lang="ko" sz="1600">
                <a:solidFill>
                  <a:schemeClr val="dk1"/>
                </a:solidFill>
              </a:rPr>
              <a:t>[H </a:t>
            </a:r>
            <a:r>
              <a:rPr lang="ko" sz="1600" b="1">
                <a:solidFill>
                  <a:schemeClr val="dk1"/>
                </a:solidFill>
              </a:rPr>
              <a:t>→</a:t>
            </a:r>
            <a:r>
              <a:rPr lang="ko" sz="1600">
                <a:solidFill>
                  <a:schemeClr val="dk1"/>
                </a:solidFill>
              </a:rPr>
              <a:t> Q] 경로의 Q-table 업데이트 후 수렴하면 이동</a:t>
            </a:r>
            <a:endParaRPr sz="1600">
              <a:solidFill>
                <a:schemeClr val="dk1"/>
              </a:solidFill>
            </a:endParaRPr>
          </a:p>
          <a:p>
            <a:pPr marL="457200" lvl="0" indent="-330200" algn="l" rtl="0">
              <a:lnSpc>
                <a:spcPct val="150000"/>
              </a:lnSpc>
              <a:spcBef>
                <a:spcPts val="0"/>
              </a:spcBef>
              <a:spcAft>
                <a:spcPts val="0"/>
              </a:spcAft>
              <a:buClr>
                <a:schemeClr val="dk1"/>
              </a:buClr>
              <a:buSzPts val="1600"/>
              <a:buChar char="●"/>
            </a:pPr>
            <a:r>
              <a:rPr lang="ko" sz="1600">
                <a:solidFill>
                  <a:schemeClr val="dk1"/>
                </a:solidFill>
              </a:rPr>
              <a:t>[Q </a:t>
            </a:r>
            <a:r>
              <a:rPr lang="ko" sz="1600" b="1">
                <a:solidFill>
                  <a:schemeClr val="dk1"/>
                </a:solidFill>
              </a:rPr>
              <a:t>→</a:t>
            </a:r>
            <a:r>
              <a:rPr lang="ko" sz="1600">
                <a:solidFill>
                  <a:schemeClr val="dk1"/>
                </a:solidFill>
              </a:rPr>
              <a:t> S] 경로의 Q-table 업데이트 후 수렴하면 이동</a:t>
            </a:r>
            <a:endParaRPr sz="1600">
              <a:solidFill>
                <a:schemeClr val="dk1"/>
              </a:solidFill>
            </a:endParaRPr>
          </a:p>
        </p:txBody>
      </p:sp>
      <p:sp>
        <p:nvSpPr>
          <p:cNvPr id="313" name="Google Shape;313;p37"/>
          <p:cNvSpPr txBox="1">
            <a:spLocks noGrp="1"/>
          </p:cNvSpPr>
          <p:nvPr>
            <p:ph type="sldNum" idx="12"/>
          </p:nvPr>
        </p:nvSpPr>
        <p:spPr>
          <a:xfrm>
            <a:off x="8454058" y="4602142"/>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ltLang="ko"/>
              <a:t>23</a:t>
            </a:fld>
            <a:endParaRPr/>
          </a:p>
        </p:txBody>
      </p:sp>
      <p:pic>
        <p:nvPicPr>
          <p:cNvPr id="314" name="Google Shape;314;p37"/>
          <p:cNvPicPr preferRelativeResize="0"/>
          <p:nvPr/>
        </p:nvPicPr>
        <p:blipFill>
          <a:blip r:embed="rId3">
            <a:alphaModFix/>
          </a:blip>
          <a:stretch>
            <a:fillRect/>
          </a:stretch>
        </p:blipFill>
        <p:spPr>
          <a:xfrm>
            <a:off x="360000" y="1232400"/>
            <a:ext cx="3240000" cy="3240001"/>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pic>
        <p:nvPicPr>
          <p:cNvPr id="319" name="Google Shape;319;p38"/>
          <p:cNvPicPr preferRelativeResize="0"/>
          <p:nvPr/>
        </p:nvPicPr>
        <p:blipFill>
          <a:blip r:embed="rId3">
            <a:alphaModFix/>
          </a:blip>
          <a:stretch>
            <a:fillRect/>
          </a:stretch>
        </p:blipFill>
        <p:spPr>
          <a:xfrm>
            <a:off x="304776" y="977481"/>
            <a:ext cx="5340400" cy="3669474"/>
          </a:xfrm>
          <a:prstGeom prst="rect">
            <a:avLst/>
          </a:prstGeom>
          <a:noFill/>
          <a:ln>
            <a:noFill/>
          </a:ln>
        </p:spPr>
      </p:pic>
      <p:cxnSp>
        <p:nvCxnSpPr>
          <p:cNvPr id="320" name="Google Shape;320;p38"/>
          <p:cNvCxnSpPr>
            <a:endCxn id="321" idx="1"/>
          </p:cNvCxnSpPr>
          <p:nvPr/>
        </p:nvCxnSpPr>
        <p:spPr>
          <a:xfrm>
            <a:off x="3666025" y="2280800"/>
            <a:ext cx="2369400" cy="0"/>
          </a:xfrm>
          <a:prstGeom prst="straightConnector1">
            <a:avLst/>
          </a:prstGeom>
          <a:noFill/>
          <a:ln w="28575" cap="flat" cmpd="sng">
            <a:solidFill>
              <a:schemeClr val="dk2"/>
            </a:solidFill>
            <a:prstDash val="solid"/>
            <a:round/>
            <a:headEnd type="none" w="med" len="med"/>
            <a:tailEnd type="triangle" w="med" len="med"/>
          </a:ln>
        </p:spPr>
      </p:cxnSp>
      <p:cxnSp>
        <p:nvCxnSpPr>
          <p:cNvPr id="322" name="Google Shape;322;p38"/>
          <p:cNvCxnSpPr/>
          <p:nvPr/>
        </p:nvCxnSpPr>
        <p:spPr>
          <a:xfrm>
            <a:off x="5719575" y="4574875"/>
            <a:ext cx="315900" cy="0"/>
          </a:xfrm>
          <a:prstGeom prst="straightConnector1">
            <a:avLst/>
          </a:prstGeom>
          <a:noFill/>
          <a:ln w="28575" cap="flat" cmpd="sng">
            <a:solidFill>
              <a:schemeClr val="dk2"/>
            </a:solidFill>
            <a:prstDash val="solid"/>
            <a:round/>
            <a:headEnd type="none" w="med" len="med"/>
            <a:tailEnd type="triangle" w="med" len="med"/>
          </a:ln>
        </p:spPr>
      </p:cxnSp>
      <p:sp>
        <p:nvSpPr>
          <p:cNvPr id="323" name="Google Shape;323;p38"/>
          <p:cNvSpPr txBox="1"/>
          <p:nvPr/>
        </p:nvSpPr>
        <p:spPr>
          <a:xfrm>
            <a:off x="6035425" y="3439706"/>
            <a:ext cx="2669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
                <a:latin typeface="Nanum Gothic"/>
                <a:ea typeface="Nanum Gothic"/>
                <a:cs typeface="Nanum Gothic"/>
                <a:sym typeface="Nanum Gothic"/>
              </a:rPr>
              <a:t>Q Table 시각화</a:t>
            </a:r>
            <a:endParaRPr>
              <a:latin typeface="Nanum Gothic"/>
              <a:ea typeface="Nanum Gothic"/>
              <a:cs typeface="Nanum Gothic"/>
              <a:sym typeface="Nanum Gothic"/>
            </a:endParaRPr>
          </a:p>
        </p:txBody>
      </p:sp>
      <p:sp>
        <p:nvSpPr>
          <p:cNvPr id="321" name="Google Shape;321;p38"/>
          <p:cNvSpPr txBox="1"/>
          <p:nvPr/>
        </p:nvSpPr>
        <p:spPr>
          <a:xfrm>
            <a:off x="6035425" y="1742150"/>
            <a:ext cx="3030900" cy="1077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
                <a:latin typeface="Nanum Gothic"/>
                <a:ea typeface="Nanum Gothic"/>
                <a:cs typeface="Nanum Gothic"/>
                <a:sym typeface="Nanum Gothic"/>
              </a:rPr>
              <a:t>시작지점 [9, 4] </a:t>
            </a:r>
            <a:r>
              <a:rPr lang="ko" sz="1600" b="1">
                <a:solidFill>
                  <a:schemeClr val="dk1"/>
                </a:solidFill>
                <a:latin typeface="Nanum Gothic"/>
                <a:ea typeface="Nanum Gothic"/>
                <a:cs typeface="Nanum Gothic"/>
                <a:sym typeface="Nanum Gothic"/>
              </a:rPr>
              <a:t>→</a:t>
            </a:r>
            <a:r>
              <a:rPr lang="ko">
                <a:latin typeface="Nanum Gothic"/>
                <a:ea typeface="Nanum Gothic"/>
                <a:cs typeface="Nanum Gothic"/>
                <a:sym typeface="Nanum Gothic"/>
              </a:rPr>
              <a:t> A [5, 0]으로 가는 최적 Q_Table Data</a:t>
            </a:r>
            <a:endParaRPr>
              <a:latin typeface="Nanum Gothic"/>
              <a:ea typeface="Nanum Gothic"/>
              <a:cs typeface="Nanum Gothic"/>
              <a:sym typeface="Nanum Gothic"/>
            </a:endParaRPr>
          </a:p>
          <a:p>
            <a:pPr marL="0" lvl="0" indent="0" algn="l" rtl="0">
              <a:spcBef>
                <a:spcPts val="0"/>
              </a:spcBef>
              <a:spcAft>
                <a:spcPts val="0"/>
              </a:spcAft>
              <a:buNone/>
            </a:pPr>
            <a:endParaRPr>
              <a:latin typeface="Nanum Gothic"/>
              <a:ea typeface="Nanum Gothic"/>
              <a:cs typeface="Nanum Gothic"/>
              <a:sym typeface="Nanum Gothic"/>
            </a:endParaRPr>
          </a:p>
          <a:p>
            <a:pPr marL="0" lvl="0" indent="0" algn="l" rtl="0">
              <a:spcBef>
                <a:spcPts val="0"/>
              </a:spcBef>
              <a:spcAft>
                <a:spcPts val="0"/>
              </a:spcAft>
              <a:buNone/>
            </a:pPr>
            <a:r>
              <a:rPr lang="ko">
                <a:latin typeface="Nanum Gothic"/>
                <a:ea typeface="Nanum Gothic"/>
                <a:cs typeface="Nanum Gothic"/>
                <a:sym typeface="Nanum Gothic"/>
              </a:rPr>
              <a:t>0 (상⬆)  1 (하⬇</a:t>
            </a:r>
            <a:r>
              <a:rPr lang="ko">
                <a:solidFill>
                  <a:schemeClr val="dk1"/>
                </a:solidFill>
                <a:latin typeface="Nanum Gothic"/>
                <a:ea typeface="Nanum Gothic"/>
                <a:cs typeface="Nanum Gothic"/>
                <a:sym typeface="Nanum Gothic"/>
              </a:rPr>
              <a:t>)  2 (좌⬅)  3 (우 ➞)</a:t>
            </a:r>
            <a:endParaRPr>
              <a:latin typeface="Nanum Gothic"/>
              <a:ea typeface="Nanum Gothic"/>
              <a:cs typeface="Nanum Gothic"/>
              <a:sym typeface="Nanum Gothic"/>
            </a:endParaRPr>
          </a:p>
        </p:txBody>
      </p:sp>
      <p:sp>
        <p:nvSpPr>
          <p:cNvPr id="324" name="Google Shape;324;p38"/>
          <p:cNvSpPr txBox="1"/>
          <p:nvPr/>
        </p:nvSpPr>
        <p:spPr>
          <a:xfrm>
            <a:off x="6007525" y="4284600"/>
            <a:ext cx="26694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
                <a:latin typeface="Nanum Gothic"/>
                <a:ea typeface="Nanum Gothic"/>
                <a:cs typeface="Nanum Gothic"/>
                <a:sym typeface="Nanum Gothic"/>
              </a:rPr>
              <a:t>시작지점 [9, 4] </a:t>
            </a:r>
            <a:r>
              <a:rPr lang="ko" sz="1600" b="1">
                <a:solidFill>
                  <a:schemeClr val="dk1"/>
                </a:solidFill>
                <a:latin typeface="Nanum Gothic"/>
                <a:ea typeface="Nanum Gothic"/>
                <a:cs typeface="Nanum Gothic"/>
                <a:sym typeface="Nanum Gothic"/>
              </a:rPr>
              <a:t>→</a:t>
            </a:r>
            <a:r>
              <a:rPr lang="ko">
                <a:latin typeface="Nanum Gothic"/>
                <a:ea typeface="Nanum Gothic"/>
                <a:cs typeface="Nanum Gothic"/>
                <a:sym typeface="Nanum Gothic"/>
              </a:rPr>
              <a:t> A [5, 0] 으로 가는 최적의 경로</a:t>
            </a:r>
            <a:endParaRPr>
              <a:latin typeface="Nanum Gothic"/>
              <a:ea typeface="Nanum Gothic"/>
              <a:cs typeface="Nanum Gothic"/>
              <a:sym typeface="Nanum Gothic"/>
            </a:endParaRPr>
          </a:p>
        </p:txBody>
      </p:sp>
      <p:sp>
        <p:nvSpPr>
          <p:cNvPr id="325" name="Google Shape;325;p38"/>
          <p:cNvSpPr txBox="1">
            <a:spLocks noGrp="1"/>
          </p:cNvSpPr>
          <p:nvPr>
            <p:ph type="title"/>
          </p:nvPr>
        </p:nvSpPr>
        <p:spPr>
          <a:xfrm>
            <a:off x="83100" y="10775"/>
            <a:ext cx="85206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ko"/>
              <a:t>MQQ 결과</a:t>
            </a:r>
            <a:endParaRPr/>
          </a:p>
        </p:txBody>
      </p:sp>
      <p:sp>
        <p:nvSpPr>
          <p:cNvPr id="326" name="Google Shape;326;p38"/>
          <p:cNvSpPr txBox="1"/>
          <p:nvPr/>
        </p:nvSpPr>
        <p:spPr>
          <a:xfrm>
            <a:off x="6035425" y="827731"/>
            <a:ext cx="26694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
                <a:latin typeface="Nanum Gothic"/>
                <a:ea typeface="Nanum Gothic"/>
                <a:cs typeface="Nanum Gothic"/>
                <a:sym typeface="Nanum Gothic"/>
              </a:rPr>
              <a:t>현재 에피소드에서 들러야 할 전체 좌표 리스트</a:t>
            </a:r>
            <a:endParaRPr>
              <a:latin typeface="Nanum Gothic"/>
              <a:ea typeface="Nanum Gothic"/>
              <a:cs typeface="Nanum Gothic"/>
              <a:sym typeface="Nanum Gothic"/>
            </a:endParaRPr>
          </a:p>
        </p:txBody>
      </p:sp>
      <p:sp>
        <p:nvSpPr>
          <p:cNvPr id="327" name="Google Shape;327;p38"/>
          <p:cNvSpPr txBox="1">
            <a:spLocks noGrp="1"/>
          </p:cNvSpPr>
          <p:nvPr>
            <p:ph type="sldNum" idx="12"/>
          </p:nvPr>
        </p:nvSpPr>
        <p:spPr>
          <a:xfrm>
            <a:off x="8454058" y="4602142"/>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ltLang="ko"/>
              <a:t>24</a:t>
            </a:fld>
            <a:endParaRPr/>
          </a:p>
        </p:txBody>
      </p:sp>
      <p:pic>
        <p:nvPicPr>
          <p:cNvPr id="328" name="Google Shape;328;p38"/>
          <p:cNvPicPr preferRelativeResize="0"/>
          <p:nvPr/>
        </p:nvPicPr>
        <p:blipFill>
          <a:blip r:embed="rId4">
            <a:alphaModFix/>
          </a:blip>
          <a:stretch>
            <a:fillRect/>
          </a:stretch>
        </p:blipFill>
        <p:spPr>
          <a:xfrm>
            <a:off x="271475" y="1178725"/>
            <a:ext cx="3339700" cy="1640725"/>
          </a:xfrm>
          <a:prstGeom prst="rect">
            <a:avLst/>
          </a:prstGeom>
          <a:noFill/>
          <a:ln>
            <a:noFill/>
          </a:ln>
        </p:spPr>
      </p:pic>
      <p:pic>
        <p:nvPicPr>
          <p:cNvPr id="329" name="Google Shape;329;p38"/>
          <p:cNvPicPr preferRelativeResize="0"/>
          <p:nvPr/>
        </p:nvPicPr>
        <p:blipFill>
          <a:blip r:embed="rId4">
            <a:alphaModFix/>
          </a:blip>
          <a:stretch>
            <a:fillRect/>
          </a:stretch>
        </p:blipFill>
        <p:spPr>
          <a:xfrm>
            <a:off x="272128" y="2819450"/>
            <a:ext cx="3339700" cy="1640725"/>
          </a:xfrm>
          <a:prstGeom prst="rect">
            <a:avLst/>
          </a:prstGeom>
          <a:noFill/>
          <a:ln>
            <a:noFill/>
          </a:ln>
        </p:spPr>
      </p:pic>
      <p:cxnSp>
        <p:nvCxnSpPr>
          <p:cNvPr id="330" name="Google Shape;330;p38"/>
          <p:cNvCxnSpPr/>
          <p:nvPr/>
        </p:nvCxnSpPr>
        <p:spPr>
          <a:xfrm>
            <a:off x="3656433" y="3639813"/>
            <a:ext cx="2369400" cy="0"/>
          </a:xfrm>
          <a:prstGeom prst="straightConnector1">
            <a:avLst/>
          </a:prstGeom>
          <a:noFill/>
          <a:ln w="28575" cap="flat" cmpd="sng">
            <a:solidFill>
              <a:schemeClr val="dk2"/>
            </a:solidFill>
            <a:prstDash val="solid"/>
            <a:round/>
            <a:headEnd type="none" w="med" len="med"/>
            <a:tailEnd type="triangle" w="med" len="med"/>
          </a:ln>
        </p:spPr>
      </p:cxnSp>
      <p:cxnSp>
        <p:nvCxnSpPr>
          <p:cNvPr id="331" name="Google Shape;331;p38"/>
          <p:cNvCxnSpPr/>
          <p:nvPr/>
        </p:nvCxnSpPr>
        <p:spPr>
          <a:xfrm>
            <a:off x="3698250" y="1121900"/>
            <a:ext cx="2369400" cy="0"/>
          </a:xfrm>
          <a:prstGeom prst="straightConnector1">
            <a:avLst/>
          </a:prstGeom>
          <a:noFill/>
          <a:ln w="28575" cap="flat" cmpd="sng">
            <a:solidFill>
              <a:schemeClr val="dk2"/>
            </a:solidFill>
            <a:prstDash val="solid"/>
            <a:round/>
            <a:headEnd type="none" w="med" len="med"/>
            <a:tailEnd type="triangle" w="med" len="med"/>
          </a:ln>
        </p:spPr>
      </p:cxn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Google Shape;336;p39"/>
          <p:cNvSpPr txBox="1"/>
          <p:nvPr/>
        </p:nvSpPr>
        <p:spPr>
          <a:xfrm>
            <a:off x="325675" y="4502325"/>
            <a:ext cx="84684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
              <a:t>A(5, 0) </a:t>
            </a:r>
            <a:r>
              <a:rPr lang="ko" sz="1600" b="1">
                <a:solidFill>
                  <a:schemeClr val="dk1"/>
                </a:solidFill>
                <a:latin typeface="Nanum Gothic"/>
                <a:ea typeface="Nanum Gothic"/>
                <a:cs typeface="Nanum Gothic"/>
                <a:sym typeface="Nanum Gothic"/>
              </a:rPr>
              <a:t>→</a:t>
            </a:r>
            <a:r>
              <a:rPr lang="ko"/>
              <a:t> H(0, 3)                                                      H(0, 3) </a:t>
            </a:r>
            <a:r>
              <a:rPr lang="ko" sz="1600" b="1">
                <a:solidFill>
                  <a:schemeClr val="dk1"/>
                </a:solidFill>
                <a:latin typeface="Nanum Gothic"/>
                <a:ea typeface="Nanum Gothic"/>
                <a:cs typeface="Nanum Gothic"/>
                <a:sym typeface="Nanum Gothic"/>
              </a:rPr>
              <a:t>→</a:t>
            </a:r>
            <a:r>
              <a:rPr lang="ko"/>
              <a:t> Q(5, 8)                                               </a:t>
            </a:r>
            <a:r>
              <a:rPr lang="ko" b="1"/>
              <a:t> </a:t>
            </a:r>
            <a:endParaRPr b="1"/>
          </a:p>
        </p:txBody>
      </p:sp>
      <p:pic>
        <p:nvPicPr>
          <p:cNvPr id="337" name="Google Shape;337;p39"/>
          <p:cNvPicPr preferRelativeResize="0"/>
          <p:nvPr/>
        </p:nvPicPr>
        <p:blipFill>
          <a:blip r:embed="rId3">
            <a:alphaModFix/>
          </a:blip>
          <a:stretch>
            <a:fillRect/>
          </a:stretch>
        </p:blipFill>
        <p:spPr>
          <a:xfrm>
            <a:off x="177250" y="1076750"/>
            <a:ext cx="3875001" cy="3221925"/>
          </a:xfrm>
          <a:prstGeom prst="rect">
            <a:avLst/>
          </a:prstGeom>
          <a:noFill/>
          <a:ln>
            <a:noFill/>
          </a:ln>
        </p:spPr>
      </p:pic>
      <p:pic>
        <p:nvPicPr>
          <p:cNvPr id="338" name="Google Shape;338;p39"/>
          <p:cNvPicPr preferRelativeResize="0"/>
          <p:nvPr/>
        </p:nvPicPr>
        <p:blipFill>
          <a:blip r:embed="rId4">
            <a:alphaModFix/>
          </a:blip>
          <a:stretch>
            <a:fillRect/>
          </a:stretch>
        </p:blipFill>
        <p:spPr>
          <a:xfrm>
            <a:off x="4204650" y="1076750"/>
            <a:ext cx="4640049" cy="3221925"/>
          </a:xfrm>
          <a:prstGeom prst="rect">
            <a:avLst/>
          </a:prstGeom>
          <a:noFill/>
          <a:ln>
            <a:noFill/>
          </a:ln>
        </p:spPr>
      </p:pic>
      <p:sp>
        <p:nvSpPr>
          <p:cNvPr id="339" name="Google Shape;339;p39"/>
          <p:cNvSpPr txBox="1">
            <a:spLocks noGrp="1"/>
          </p:cNvSpPr>
          <p:nvPr>
            <p:ph type="title"/>
          </p:nvPr>
        </p:nvSpPr>
        <p:spPr>
          <a:xfrm>
            <a:off x="83100" y="10775"/>
            <a:ext cx="85206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ko"/>
              <a:t>MQQ 결과</a:t>
            </a:r>
            <a:endParaRPr/>
          </a:p>
        </p:txBody>
      </p:sp>
      <p:sp>
        <p:nvSpPr>
          <p:cNvPr id="340" name="Google Shape;340;p39"/>
          <p:cNvSpPr txBox="1">
            <a:spLocks noGrp="1"/>
          </p:cNvSpPr>
          <p:nvPr>
            <p:ph type="sldNum" idx="12"/>
          </p:nvPr>
        </p:nvSpPr>
        <p:spPr>
          <a:xfrm>
            <a:off x="8454058" y="4602142"/>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ltLang="ko"/>
              <a:t>25</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5" name="Google Shape;345;p40"/>
          <p:cNvSpPr txBox="1"/>
          <p:nvPr/>
        </p:nvSpPr>
        <p:spPr>
          <a:xfrm>
            <a:off x="325675" y="4502325"/>
            <a:ext cx="84684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
              <a:t>Q(5, 8) </a:t>
            </a:r>
            <a:r>
              <a:rPr lang="ko" sz="1600" b="1">
                <a:solidFill>
                  <a:schemeClr val="dk1"/>
                </a:solidFill>
                <a:latin typeface="Nanum Gothic"/>
                <a:ea typeface="Nanum Gothic"/>
                <a:cs typeface="Nanum Gothic"/>
                <a:sym typeface="Nanum Gothic"/>
              </a:rPr>
              <a:t>→</a:t>
            </a:r>
            <a:r>
              <a:rPr lang="ko"/>
              <a:t> S(9, 4)</a:t>
            </a:r>
            <a:endParaRPr b="1"/>
          </a:p>
        </p:txBody>
      </p:sp>
      <p:sp>
        <p:nvSpPr>
          <p:cNvPr id="346" name="Google Shape;346;p40"/>
          <p:cNvSpPr txBox="1"/>
          <p:nvPr/>
        </p:nvSpPr>
        <p:spPr>
          <a:xfrm>
            <a:off x="2048450" y="3988800"/>
            <a:ext cx="5357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347" name="Google Shape;347;p40"/>
          <p:cNvSpPr txBox="1">
            <a:spLocks noGrp="1"/>
          </p:cNvSpPr>
          <p:nvPr>
            <p:ph type="title"/>
          </p:nvPr>
        </p:nvSpPr>
        <p:spPr>
          <a:xfrm>
            <a:off x="83100" y="10775"/>
            <a:ext cx="85206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ko"/>
              <a:t>MQQ 결과</a:t>
            </a:r>
            <a:endParaRPr/>
          </a:p>
        </p:txBody>
      </p:sp>
      <p:sp>
        <p:nvSpPr>
          <p:cNvPr id="348" name="Google Shape;348;p40"/>
          <p:cNvSpPr txBox="1"/>
          <p:nvPr/>
        </p:nvSpPr>
        <p:spPr>
          <a:xfrm>
            <a:off x="4512900" y="1510800"/>
            <a:ext cx="4932000" cy="2670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 sz="1250" b="1">
                <a:solidFill>
                  <a:schemeClr val="dk1"/>
                </a:solidFill>
                <a:latin typeface="Courier New"/>
                <a:ea typeface="Courier New"/>
                <a:cs typeface="Courier New"/>
                <a:sym typeface="Courier New"/>
              </a:rPr>
              <a:t>FINAL PATH = </a:t>
            </a:r>
            <a:endParaRPr sz="1250" b="1">
              <a:solidFill>
                <a:schemeClr val="dk1"/>
              </a:solidFill>
              <a:latin typeface="Courier New"/>
              <a:ea typeface="Courier New"/>
              <a:cs typeface="Courier New"/>
              <a:sym typeface="Courier New"/>
            </a:endParaRPr>
          </a:p>
          <a:p>
            <a:pPr marL="0" lvl="0" indent="0" algn="l" rtl="0">
              <a:spcBef>
                <a:spcPts val="0"/>
              </a:spcBef>
              <a:spcAft>
                <a:spcPts val="0"/>
              </a:spcAft>
              <a:buNone/>
            </a:pPr>
            <a:endParaRPr sz="1250" b="1">
              <a:solidFill>
                <a:schemeClr val="dk1"/>
              </a:solidFill>
              <a:latin typeface="Courier New"/>
              <a:ea typeface="Courier New"/>
              <a:cs typeface="Courier New"/>
              <a:sym typeface="Courier New"/>
            </a:endParaRPr>
          </a:p>
          <a:p>
            <a:pPr marL="0" lvl="0" indent="0" algn="l" rtl="0">
              <a:spcBef>
                <a:spcPts val="0"/>
              </a:spcBef>
              <a:spcAft>
                <a:spcPts val="0"/>
              </a:spcAft>
              <a:buNone/>
            </a:pPr>
            <a:r>
              <a:rPr lang="ko" sz="1050">
                <a:solidFill>
                  <a:schemeClr val="dk1"/>
                </a:solidFill>
                <a:latin typeface="Courier New"/>
                <a:ea typeface="Courier New"/>
                <a:cs typeface="Courier New"/>
                <a:sym typeface="Courier New"/>
              </a:rPr>
              <a:t>[[9, 4], [8, 4], [8, 3], [8, 2], [8, 1], [7, 1], [6, 1], </a:t>
            </a:r>
            <a:endParaRPr sz="1050">
              <a:solidFill>
                <a:schemeClr val="dk1"/>
              </a:solidFill>
              <a:latin typeface="Courier New"/>
              <a:ea typeface="Courier New"/>
              <a:cs typeface="Courier New"/>
              <a:sym typeface="Courier New"/>
            </a:endParaRPr>
          </a:p>
          <a:p>
            <a:pPr marL="0" lvl="0" indent="0" algn="l" rtl="0">
              <a:spcBef>
                <a:spcPts val="0"/>
              </a:spcBef>
              <a:spcAft>
                <a:spcPts val="0"/>
              </a:spcAft>
              <a:buNone/>
            </a:pPr>
            <a:r>
              <a:rPr lang="ko" sz="1050">
                <a:solidFill>
                  <a:schemeClr val="dk1"/>
                </a:solidFill>
                <a:latin typeface="Courier New"/>
                <a:ea typeface="Courier New"/>
                <a:cs typeface="Courier New"/>
                <a:sym typeface="Courier New"/>
              </a:rPr>
              <a:t>[5, 1], [5, 0], </a:t>
            </a:r>
            <a:endParaRPr sz="1050">
              <a:solidFill>
                <a:schemeClr val="dk1"/>
              </a:solidFill>
              <a:latin typeface="Courier New"/>
              <a:ea typeface="Courier New"/>
              <a:cs typeface="Courier New"/>
              <a:sym typeface="Courier New"/>
            </a:endParaRPr>
          </a:p>
          <a:p>
            <a:pPr marL="0" lvl="0" indent="0" algn="l" rtl="0">
              <a:spcBef>
                <a:spcPts val="0"/>
              </a:spcBef>
              <a:spcAft>
                <a:spcPts val="0"/>
              </a:spcAft>
              <a:buNone/>
            </a:pPr>
            <a:endParaRPr sz="1050">
              <a:solidFill>
                <a:schemeClr val="dk1"/>
              </a:solidFill>
              <a:latin typeface="Courier New"/>
              <a:ea typeface="Courier New"/>
              <a:cs typeface="Courier New"/>
              <a:sym typeface="Courier New"/>
            </a:endParaRPr>
          </a:p>
          <a:p>
            <a:pPr marL="0" lvl="0" indent="0" algn="l" rtl="0">
              <a:spcBef>
                <a:spcPts val="0"/>
              </a:spcBef>
              <a:spcAft>
                <a:spcPts val="0"/>
              </a:spcAft>
              <a:buNone/>
            </a:pPr>
            <a:r>
              <a:rPr lang="ko" sz="1050">
                <a:solidFill>
                  <a:schemeClr val="dk1"/>
                </a:solidFill>
                <a:latin typeface="Courier New"/>
                <a:ea typeface="Courier New"/>
                <a:cs typeface="Courier New"/>
                <a:sym typeface="Courier New"/>
              </a:rPr>
              <a:t>[5, 0], [5, 1], [4, 1], [3, 1], [2, 1], [2, 2], </a:t>
            </a:r>
            <a:endParaRPr sz="1050">
              <a:solidFill>
                <a:schemeClr val="dk1"/>
              </a:solidFill>
              <a:latin typeface="Courier New"/>
              <a:ea typeface="Courier New"/>
              <a:cs typeface="Courier New"/>
              <a:sym typeface="Courier New"/>
            </a:endParaRPr>
          </a:p>
          <a:p>
            <a:pPr marL="0" lvl="0" indent="0" algn="l" rtl="0">
              <a:spcBef>
                <a:spcPts val="0"/>
              </a:spcBef>
              <a:spcAft>
                <a:spcPts val="0"/>
              </a:spcAft>
              <a:buNone/>
            </a:pPr>
            <a:r>
              <a:rPr lang="ko" sz="1050">
                <a:solidFill>
                  <a:schemeClr val="dk1"/>
                </a:solidFill>
                <a:latin typeface="Courier New"/>
                <a:ea typeface="Courier New"/>
                <a:cs typeface="Courier New"/>
                <a:sym typeface="Courier New"/>
              </a:rPr>
              <a:t>[2, 3], [1, 3], [0, 3], </a:t>
            </a:r>
            <a:endParaRPr sz="1050">
              <a:solidFill>
                <a:schemeClr val="dk1"/>
              </a:solidFill>
              <a:latin typeface="Courier New"/>
              <a:ea typeface="Courier New"/>
              <a:cs typeface="Courier New"/>
              <a:sym typeface="Courier New"/>
            </a:endParaRPr>
          </a:p>
          <a:p>
            <a:pPr marL="0" lvl="0" indent="0" algn="l" rtl="0">
              <a:spcBef>
                <a:spcPts val="0"/>
              </a:spcBef>
              <a:spcAft>
                <a:spcPts val="0"/>
              </a:spcAft>
              <a:buNone/>
            </a:pPr>
            <a:endParaRPr sz="1050">
              <a:solidFill>
                <a:schemeClr val="dk1"/>
              </a:solidFill>
              <a:latin typeface="Courier New"/>
              <a:ea typeface="Courier New"/>
              <a:cs typeface="Courier New"/>
              <a:sym typeface="Courier New"/>
            </a:endParaRPr>
          </a:p>
          <a:p>
            <a:pPr marL="0" lvl="0" indent="0" algn="l" rtl="0">
              <a:spcBef>
                <a:spcPts val="0"/>
              </a:spcBef>
              <a:spcAft>
                <a:spcPts val="0"/>
              </a:spcAft>
              <a:buNone/>
            </a:pPr>
            <a:r>
              <a:rPr lang="ko" sz="1050">
                <a:solidFill>
                  <a:schemeClr val="dk1"/>
                </a:solidFill>
                <a:latin typeface="Courier New"/>
                <a:ea typeface="Courier New"/>
                <a:cs typeface="Courier New"/>
                <a:sym typeface="Courier New"/>
              </a:rPr>
              <a:t>[0, 3], [1, 3], [1, 4], [1, 5], [2, 5], [2, 6], [2, 7], </a:t>
            </a:r>
            <a:endParaRPr sz="1050">
              <a:solidFill>
                <a:schemeClr val="dk1"/>
              </a:solidFill>
              <a:latin typeface="Courier New"/>
              <a:ea typeface="Courier New"/>
              <a:cs typeface="Courier New"/>
              <a:sym typeface="Courier New"/>
            </a:endParaRPr>
          </a:p>
          <a:p>
            <a:pPr marL="0" lvl="0" indent="0" algn="l" rtl="0">
              <a:spcBef>
                <a:spcPts val="0"/>
              </a:spcBef>
              <a:spcAft>
                <a:spcPts val="0"/>
              </a:spcAft>
              <a:buNone/>
            </a:pPr>
            <a:r>
              <a:rPr lang="ko" sz="1050">
                <a:solidFill>
                  <a:schemeClr val="dk1"/>
                </a:solidFill>
                <a:latin typeface="Courier New"/>
                <a:ea typeface="Courier New"/>
                <a:cs typeface="Courier New"/>
                <a:sym typeface="Courier New"/>
              </a:rPr>
              <a:t>[3, 7], [4, 7], [5, 7], [5, 8], </a:t>
            </a:r>
            <a:endParaRPr sz="1050">
              <a:solidFill>
                <a:schemeClr val="dk1"/>
              </a:solidFill>
              <a:latin typeface="Courier New"/>
              <a:ea typeface="Courier New"/>
              <a:cs typeface="Courier New"/>
              <a:sym typeface="Courier New"/>
            </a:endParaRPr>
          </a:p>
          <a:p>
            <a:pPr marL="0" lvl="0" indent="0" algn="l" rtl="0">
              <a:spcBef>
                <a:spcPts val="0"/>
              </a:spcBef>
              <a:spcAft>
                <a:spcPts val="0"/>
              </a:spcAft>
              <a:buNone/>
            </a:pPr>
            <a:endParaRPr sz="1050">
              <a:solidFill>
                <a:schemeClr val="dk1"/>
              </a:solidFill>
              <a:latin typeface="Courier New"/>
              <a:ea typeface="Courier New"/>
              <a:cs typeface="Courier New"/>
              <a:sym typeface="Courier New"/>
            </a:endParaRPr>
          </a:p>
          <a:p>
            <a:pPr marL="0" lvl="0" indent="0" algn="l" rtl="0">
              <a:spcBef>
                <a:spcPts val="0"/>
              </a:spcBef>
              <a:spcAft>
                <a:spcPts val="0"/>
              </a:spcAft>
              <a:buNone/>
            </a:pPr>
            <a:r>
              <a:rPr lang="ko" sz="1050">
                <a:solidFill>
                  <a:schemeClr val="dk1"/>
                </a:solidFill>
                <a:latin typeface="Courier New"/>
                <a:ea typeface="Courier New"/>
                <a:cs typeface="Courier New"/>
                <a:sym typeface="Courier New"/>
              </a:rPr>
              <a:t>[5, 8], [5, 7], [6, 7], [7, 7], [8, 7], [8, 6], [8, 5], </a:t>
            </a:r>
            <a:endParaRPr sz="1050">
              <a:solidFill>
                <a:schemeClr val="dk1"/>
              </a:solidFill>
              <a:latin typeface="Courier New"/>
              <a:ea typeface="Courier New"/>
              <a:cs typeface="Courier New"/>
              <a:sym typeface="Courier New"/>
            </a:endParaRPr>
          </a:p>
          <a:p>
            <a:pPr marL="0" lvl="0" indent="0" algn="l" rtl="0">
              <a:spcBef>
                <a:spcPts val="0"/>
              </a:spcBef>
              <a:spcAft>
                <a:spcPts val="0"/>
              </a:spcAft>
              <a:buNone/>
            </a:pPr>
            <a:r>
              <a:rPr lang="ko" sz="1050">
                <a:solidFill>
                  <a:schemeClr val="dk1"/>
                </a:solidFill>
                <a:latin typeface="Courier New"/>
                <a:ea typeface="Courier New"/>
                <a:cs typeface="Courier New"/>
                <a:sym typeface="Courier New"/>
              </a:rPr>
              <a:t>[8, 4], [9, 4]]</a:t>
            </a:r>
            <a:endParaRPr sz="1050">
              <a:solidFill>
                <a:schemeClr val="dk1"/>
              </a:solidFill>
              <a:latin typeface="Courier New"/>
              <a:ea typeface="Courier New"/>
              <a:cs typeface="Courier New"/>
              <a:sym typeface="Courier New"/>
            </a:endParaRPr>
          </a:p>
          <a:p>
            <a:pPr marL="0" lvl="0" indent="0" algn="l" rtl="0">
              <a:spcBef>
                <a:spcPts val="0"/>
              </a:spcBef>
              <a:spcAft>
                <a:spcPts val="0"/>
              </a:spcAft>
              <a:buNone/>
            </a:pPr>
            <a:endParaRPr sz="1050">
              <a:solidFill>
                <a:schemeClr val="dk1"/>
              </a:solidFill>
              <a:latin typeface="Courier New"/>
              <a:ea typeface="Courier New"/>
              <a:cs typeface="Courier New"/>
              <a:sym typeface="Courier New"/>
            </a:endParaRPr>
          </a:p>
          <a:p>
            <a:pPr marL="0" lvl="0" indent="0" algn="l" rtl="0">
              <a:spcBef>
                <a:spcPts val="0"/>
              </a:spcBef>
              <a:spcAft>
                <a:spcPts val="0"/>
              </a:spcAft>
              <a:buNone/>
            </a:pPr>
            <a:endParaRPr sz="1050">
              <a:solidFill>
                <a:schemeClr val="dk1"/>
              </a:solidFill>
              <a:latin typeface="Courier New"/>
              <a:ea typeface="Courier New"/>
              <a:cs typeface="Courier New"/>
              <a:sym typeface="Courier New"/>
            </a:endParaRPr>
          </a:p>
        </p:txBody>
      </p:sp>
      <p:pic>
        <p:nvPicPr>
          <p:cNvPr id="349" name="Google Shape;349;p40"/>
          <p:cNvPicPr preferRelativeResize="0"/>
          <p:nvPr/>
        </p:nvPicPr>
        <p:blipFill>
          <a:blip r:embed="rId3">
            <a:alphaModFix/>
          </a:blip>
          <a:stretch>
            <a:fillRect/>
          </a:stretch>
        </p:blipFill>
        <p:spPr>
          <a:xfrm>
            <a:off x="152400" y="1137075"/>
            <a:ext cx="4450550" cy="3212850"/>
          </a:xfrm>
          <a:prstGeom prst="rect">
            <a:avLst/>
          </a:prstGeom>
          <a:noFill/>
          <a:ln>
            <a:noFill/>
          </a:ln>
        </p:spPr>
      </p:pic>
      <p:sp>
        <p:nvSpPr>
          <p:cNvPr id="350" name="Google Shape;350;p40"/>
          <p:cNvSpPr txBox="1">
            <a:spLocks noGrp="1"/>
          </p:cNvSpPr>
          <p:nvPr>
            <p:ph type="sldNum" idx="12"/>
          </p:nvPr>
        </p:nvSpPr>
        <p:spPr>
          <a:xfrm>
            <a:off x="8454058" y="4602142"/>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ltLang="ko"/>
              <a:t>26</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5" name="Google Shape;355;p41"/>
          <p:cNvSpPr txBox="1">
            <a:spLocks noGrp="1"/>
          </p:cNvSpPr>
          <p:nvPr>
            <p:ph type="title"/>
          </p:nvPr>
        </p:nvSpPr>
        <p:spPr>
          <a:xfrm>
            <a:off x="83100" y="10775"/>
            <a:ext cx="85206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ko"/>
              <a:t>MQQ 최종 결과</a:t>
            </a:r>
            <a:endParaRPr/>
          </a:p>
        </p:txBody>
      </p:sp>
      <p:pic>
        <p:nvPicPr>
          <p:cNvPr id="356" name="Google Shape;356;p41"/>
          <p:cNvPicPr preferRelativeResize="0"/>
          <p:nvPr/>
        </p:nvPicPr>
        <p:blipFill>
          <a:blip r:embed="rId3">
            <a:alphaModFix/>
          </a:blip>
          <a:stretch>
            <a:fillRect/>
          </a:stretch>
        </p:blipFill>
        <p:spPr>
          <a:xfrm>
            <a:off x="664800" y="1080000"/>
            <a:ext cx="3240000" cy="3240000"/>
          </a:xfrm>
          <a:prstGeom prst="rect">
            <a:avLst/>
          </a:prstGeom>
          <a:noFill/>
          <a:ln>
            <a:noFill/>
          </a:ln>
        </p:spPr>
      </p:pic>
      <p:sp>
        <p:nvSpPr>
          <p:cNvPr id="357" name="Google Shape;357;p41"/>
          <p:cNvSpPr txBox="1"/>
          <p:nvPr/>
        </p:nvSpPr>
        <p:spPr>
          <a:xfrm>
            <a:off x="360000" y="4461375"/>
            <a:ext cx="3240000" cy="400200"/>
          </a:xfrm>
          <a:prstGeom prst="rect">
            <a:avLst/>
          </a:prstGeom>
          <a:noFill/>
          <a:ln>
            <a:noFill/>
          </a:ln>
        </p:spPr>
        <p:txBody>
          <a:bodyPr spcFirstLastPara="1" wrap="square" lIns="91425" tIns="91425" rIns="91425" bIns="91425" anchor="t" anchorCtr="0">
            <a:spAutoFit/>
          </a:bodyPr>
          <a:lstStyle/>
          <a:p>
            <a:pPr marL="457200" lvl="0" indent="457200" algn="l" rtl="0">
              <a:spcBef>
                <a:spcPts val="0"/>
              </a:spcBef>
              <a:spcAft>
                <a:spcPts val="0"/>
              </a:spcAft>
              <a:buNone/>
            </a:pPr>
            <a:r>
              <a:rPr lang="ko"/>
              <a:t>TEST EPI 270                      </a:t>
            </a:r>
            <a:endParaRPr/>
          </a:p>
        </p:txBody>
      </p:sp>
      <p:sp>
        <p:nvSpPr>
          <p:cNvPr id="358" name="Google Shape;358;p41"/>
          <p:cNvSpPr txBox="1"/>
          <p:nvPr/>
        </p:nvSpPr>
        <p:spPr>
          <a:xfrm>
            <a:off x="4915200" y="4243800"/>
            <a:ext cx="3459900" cy="360300"/>
          </a:xfrm>
          <a:prstGeom prst="rect">
            <a:avLst/>
          </a:prstGeom>
          <a:noFill/>
          <a:ln>
            <a:noFill/>
          </a:ln>
        </p:spPr>
        <p:txBody>
          <a:bodyPr spcFirstLastPara="1" wrap="square" lIns="91425" tIns="91425" rIns="91425" bIns="91425" anchor="t" anchorCtr="0">
            <a:spAutoFit/>
          </a:bodyPr>
          <a:lstStyle/>
          <a:p>
            <a:pPr marL="0" lvl="0" indent="0" algn="l" rtl="0">
              <a:lnSpc>
                <a:spcPct val="95000"/>
              </a:lnSpc>
              <a:spcBef>
                <a:spcPts val="0"/>
              </a:spcBef>
              <a:spcAft>
                <a:spcPts val="1200"/>
              </a:spcAft>
              <a:buNone/>
            </a:pPr>
            <a:r>
              <a:rPr lang="ko" sz="1200">
                <a:solidFill>
                  <a:schemeClr val="dk1"/>
                </a:solidFill>
                <a:highlight>
                  <a:schemeClr val="lt1"/>
                </a:highlight>
                <a:latin typeface="Courier New"/>
                <a:ea typeface="Courier New"/>
                <a:cs typeface="Courier New"/>
                <a:sym typeface="Courier New"/>
              </a:rPr>
              <a:t>⚬ 평균 step수: 43.31342577487765</a:t>
            </a:r>
            <a:endParaRPr/>
          </a:p>
        </p:txBody>
      </p:sp>
      <p:sp>
        <p:nvSpPr>
          <p:cNvPr id="359" name="Google Shape;359;p41"/>
          <p:cNvSpPr txBox="1">
            <a:spLocks noGrp="1"/>
          </p:cNvSpPr>
          <p:nvPr>
            <p:ph type="sldNum" idx="12"/>
          </p:nvPr>
        </p:nvSpPr>
        <p:spPr>
          <a:xfrm>
            <a:off x="8454058" y="4602142"/>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ltLang="ko"/>
              <a:t>27</a:t>
            </a:fld>
            <a:endParaRPr/>
          </a:p>
        </p:txBody>
      </p:sp>
      <p:sp>
        <p:nvSpPr>
          <p:cNvPr id="360" name="Google Shape;360;p41"/>
          <p:cNvSpPr txBox="1"/>
          <p:nvPr/>
        </p:nvSpPr>
        <p:spPr>
          <a:xfrm>
            <a:off x="4492875" y="1209225"/>
            <a:ext cx="4425300" cy="30891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r>
              <a:rPr lang="ko" sz="1800" b="1">
                <a:solidFill>
                  <a:schemeClr val="dk1"/>
                </a:solidFill>
                <a:latin typeface="Nanum Gothic"/>
                <a:ea typeface="Nanum Gothic"/>
                <a:cs typeface="Nanum Gothic"/>
                <a:sym typeface="Nanum Gothic"/>
              </a:rPr>
              <a:t>Episode 270 결과</a:t>
            </a:r>
            <a:endParaRPr sz="1800" b="1">
              <a:solidFill>
                <a:schemeClr val="dk1"/>
              </a:solidFill>
              <a:latin typeface="Nanum Gothic"/>
              <a:ea typeface="Nanum Gothic"/>
              <a:cs typeface="Nanum Gothic"/>
              <a:sym typeface="Nanum Gothic"/>
            </a:endParaRPr>
          </a:p>
          <a:p>
            <a:pPr marL="0" lvl="0" indent="0" algn="l" rtl="0">
              <a:lnSpc>
                <a:spcPct val="115000"/>
              </a:lnSpc>
              <a:spcBef>
                <a:spcPts val="1200"/>
              </a:spcBef>
              <a:spcAft>
                <a:spcPts val="0"/>
              </a:spcAft>
              <a:buNone/>
            </a:pPr>
            <a:r>
              <a:rPr lang="ko" sz="1600">
                <a:solidFill>
                  <a:schemeClr val="dk1"/>
                </a:solidFill>
                <a:latin typeface="Nanum Gothic"/>
                <a:ea typeface="Nanum Gothic"/>
                <a:cs typeface="Nanum Gothic"/>
                <a:sym typeface="Nanum Gothic"/>
              </a:rPr>
              <a:t>◾ 목표: [A, B, F, G, H, I, J]</a:t>
            </a:r>
            <a:endParaRPr sz="1600">
              <a:solidFill>
                <a:schemeClr val="dk1"/>
              </a:solidFill>
              <a:latin typeface="Nanum Gothic"/>
              <a:ea typeface="Nanum Gothic"/>
              <a:cs typeface="Nanum Gothic"/>
              <a:sym typeface="Nanum Gothic"/>
            </a:endParaRPr>
          </a:p>
          <a:p>
            <a:pPr marL="0" lvl="0" indent="0" algn="l" rtl="0">
              <a:lnSpc>
                <a:spcPct val="115000"/>
              </a:lnSpc>
              <a:spcBef>
                <a:spcPts val="1200"/>
              </a:spcBef>
              <a:spcAft>
                <a:spcPts val="0"/>
              </a:spcAft>
              <a:buNone/>
            </a:pPr>
            <a:r>
              <a:rPr lang="ko" sz="1600">
                <a:solidFill>
                  <a:schemeClr val="dk1"/>
                </a:solidFill>
                <a:latin typeface="Nanum Gothic"/>
                <a:ea typeface="Nanum Gothic"/>
                <a:cs typeface="Nanum Gothic"/>
                <a:sym typeface="Nanum Gothic"/>
              </a:rPr>
              <a:t>◾ 최적 step: 38  </a:t>
            </a:r>
            <a:endParaRPr sz="1600">
              <a:solidFill>
                <a:schemeClr val="dk1"/>
              </a:solidFill>
              <a:latin typeface="Nanum Gothic"/>
              <a:ea typeface="Nanum Gothic"/>
              <a:cs typeface="Nanum Gothic"/>
              <a:sym typeface="Nanum Gothic"/>
            </a:endParaRPr>
          </a:p>
          <a:p>
            <a:pPr marL="0" lvl="0" indent="0" algn="l" rtl="0">
              <a:lnSpc>
                <a:spcPct val="115000"/>
              </a:lnSpc>
              <a:spcBef>
                <a:spcPts val="1200"/>
              </a:spcBef>
              <a:spcAft>
                <a:spcPts val="0"/>
              </a:spcAft>
              <a:buNone/>
            </a:pPr>
            <a:r>
              <a:rPr lang="ko" sz="1600">
                <a:solidFill>
                  <a:schemeClr val="dk1"/>
                </a:solidFill>
                <a:latin typeface="Nanum Gothic"/>
                <a:ea typeface="Nanum Gothic"/>
                <a:cs typeface="Nanum Gothic"/>
                <a:sym typeface="Nanum Gothic"/>
              </a:rPr>
              <a:t>◾ 실제 step: 38</a:t>
            </a:r>
            <a:endParaRPr sz="1600">
              <a:solidFill>
                <a:schemeClr val="dk1"/>
              </a:solidFill>
              <a:latin typeface="Nanum Gothic"/>
              <a:ea typeface="Nanum Gothic"/>
              <a:cs typeface="Nanum Gothic"/>
              <a:sym typeface="Nanum Gothic"/>
            </a:endParaRPr>
          </a:p>
          <a:p>
            <a:pPr marL="0" lvl="0" indent="0" algn="l" rtl="0">
              <a:lnSpc>
                <a:spcPct val="115000"/>
              </a:lnSpc>
              <a:spcBef>
                <a:spcPts val="1200"/>
              </a:spcBef>
              <a:spcAft>
                <a:spcPts val="0"/>
              </a:spcAft>
              <a:buNone/>
            </a:pPr>
            <a:endParaRPr sz="1600">
              <a:solidFill>
                <a:schemeClr val="dk1"/>
              </a:solidFill>
              <a:latin typeface="Nanum Gothic"/>
              <a:ea typeface="Nanum Gothic"/>
              <a:cs typeface="Nanum Gothic"/>
              <a:sym typeface="Nanum Gothic"/>
            </a:endParaRPr>
          </a:p>
          <a:p>
            <a:pPr marL="0" lvl="0" indent="0" algn="l" rtl="0">
              <a:lnSpc>
                <a:spcPct val="115000"/>
              </a:lnSpc>
              <a:spcBef>
                <a:spcPts val="1200"/>
              </a:spcBef>
              <a:spcAft>
                <a:spcPts val="0"/>
              </a:spcAft>
              <a:buNone/>
            </a:pPr>
            <a:r>
              <a:rPr lang="ko" sz="1600">
                <a:solidFill>
                  <a:schemeClr val="dk1"/>
                </a:solidFill>
                <a:latin typeface="Nanum Gothic"/>
                <a:ea typeface="Nanum Gothic"/>
                <a:cs typeface="Nanum Gothic"/>
                <a:sym typeface="Nanum Gothic"/>
              </a:rPr>
              <a:t>◾ 아이템을 다 찾고 최적의 경로 직선으로 이동</a:t>
            </a:r>
            <a:endParaRPr sz="1600">
              <a:solidFill>
                <a:schemeClr val="dk1"/>
              </a:solidFill>
              <a:latin typeface="Nanum Gothic"/>
              <a:ea typeface="Nanum Gothic"/>
              <a:cs typeface="Nanum Gothic"/>
              <a:sym typeface="Nanum Gothic"/>
            </a:endParaRPr>
          </a:p>
          <a:p>
            <a:pPr marL="0" lvl="0" indent="0" algn="l" rtl="0">
              <a:lnSpc>
                <a:spcPct val="115000"/>
              </a:lnSpc>
              <a:spcBef>
                <a:spcPts val="1200"/>
              </a:spcBef>
              <a:spcAft>
                <a:spcPts val="1200"/>
              </a:spcAft>
              <a:buNone/>
            </a:pPr>
            <a:r>
              <a:rPr lang="ko" sz="1600">
                <a:solidFill>
                  <a:schemeClr val="dk1"/>
                </a:solidFill>
                <a:latin typeface="Nanum Gothic"/>
                <a:ea typeface="Nanum Gothic"/>
                <a:cs typeface="Nanum Gothic"/>
                <a:sym typeface="Nanum Gothic"/>
              </a:rPr>
              <a:t>◾ 전체 에피소드에 대하여…</a:t>
            </a:r>
            <a:endParaRPr sz="1600">
              <a:solidFill>
                <a:schemeClr val="dk1"/>
              </a:solidFill>
              <a:latin typeface="Nanum Gothic"/>
              <a:ea typeface="Nanum Gothic"/>
              <a:cs typeface="Nanum Gothic"/>
              <a:sym typeface="Nanum Gothic"/>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42"/>
          <p:cNvSpPr txBox="1">
            <a:spLocks noGrp="1"/>
          </p:cNvSpPr>
          <p:nvPr>
            <p:ph type="body" idx="1"/>
          </p:nvPr>
        </p:nvSpPr>
        <p:spPr>
          <a:xfrm>
            <a:off x="540300" y="3532500"/>
            <a:ext cx="8063400" cy="1354500"/>
          </a:xfrm>
          <a:prstGeom prst="rect">
            <a:avLst/>
          </a:prstGeom>
        </p:spPr>
        <p:txBody>
          <a:bodyPr spcFirstLastPara="1" wrap="square" lIns="91425" tIns="91425" rIns="91425" bIns="91425" anchor="t" anchorCtr="0">
            <a:spAutoFit/>
          </a:bodyPr>
          <a:lstStyle/>
          <a:p>
            <a:pPr marL="0" lvl="0" indent="0" algn="l" rtl="0">
              <a:lnSpc>
                <a:spcPct val="100000"/>
              </a:lnSpc>
              <a:spcBef>
                <a:spcPts val="0"/>
              </a:spcBef>
              <a:spcAft>
                <a:spcPts val="0"/>
              </a:spcAft>
              <a:buNone/>
            </a:pPr>
            <a:r>
              <a:rPr lang="ko" sz="1600"/>
              <a:t>다른 </a:t>
            </a:r>
            <a:r>
              <a:rPr lang="ko" sz="1600">
                <a:solidFill>
                  <a:schemeClr val="dk1"/>
                </a:solidFill>
              </a:rPr>
              <a:t>방안으로 Q테이블을 저장해 사용하는 것을 시도 </a:t>
            </a:r>
            <a:endParaRPr sz="1600">
              <a:solidFill>
                <a:schemeClr val="dk1"/>
              </a:solidFill>
            </a:endParaRPr>
          </a:p>
          <a:p>
            <a:pPr marL="0" lvl="0" indent="0" algn="l" rtl="0">
              <a:lnSpc>
                <a:spcPct val="100000"/>
              </a:lnSpc>
              <a:spcBef>
                <a:spcPts val="0"/>
              </a:spcBef>
              <a:spcAft>
                <a:spcPts val="0"/>
              </a:spcAft>
              <a:buNone/>
            </a:pPr>
            <a:endParaRPr sz="1400">
              <a:solidFill>
                <a:schemeClr val="dk1"/>
              </a:solidFill>
            </a:endParaRPr>
          </a:p>
          <a:p>
            <a:pPr marL="457200" lvl="0" indent="-317500" algn="l" rtl="0">
              <a:lnSpc>
                <a:spcPct val="100000"/>
              </a:lnSpc>
              <a:spcBef>
                <a:spcPts val="0"/>
              </a:spcBef>
              <a:spcAft>
                <a:spcPts val="0"/>
              </a:spcAft>
              <a:buClr>
                <a:schemeClr val="dk1"/>
              </a:buClr>
              <a:buSzPts val="1400"/>
              <a:buChar char="●"/>
            </a:pPr>
            <a:r>
              <a:rPr lang="ko" sz="1400">
                <a:solidFill>
                  <a:schemeClr val="dk1"/>
                </a:solidFill>
              </a:rPr>
              <a:t>H </a:t>
            </a:r>
            <a:r>
              <a:rPr lang="ko">
                <a:latin typeface="Arial"/>
                <a:ea typeface="Arial"/>
                <a:cs typeface="Arial"/>
                <a:sym typeface="Arial"/>
              </a:rPr>
              <a:t>→</a:t>
            </a:r>
            <a:r>
              <a:rPr lang="ko" sz="1400">
                <a:solidFill>
                  <a:schemeClr val="dk1"/>
                </a:solidFill>
              </a:rPr>
              <a:t> Q 로 가는 Q테이블이 있다면 학습한 Q테이블이 모두 Q로 가는 방향으로 학습하지 않았을까?</a:t>
            </a:r>
            <a:endParaRPr sz="1400">
              <a:solidFill>
                <a:schemeClr val="dk1"/>
              </a:solidFill>
            </a:endParaRPr>
          </a:p>
          <a:p>
            <a:pPr marL="457200" lvl="0" indent="0" algn="l" rtl="0">
              <a:lnSpc>
                <a:spcPct val="100000"/>
              </a:lnSpc>
              <a:spcBef>
                <a:spcPts val="0"/>
              </a:spcBef>
              <a:spcAft>
                <a:spcPts val="0"/>
              </a:spcAft>
              <a:buNone/>
            </a:pPr>
            <a:endParaRPr sz="1400">
              <a:solidFill>
                <a:schemeClr val="dk1"/>
              </a:solidFill>
            </a:endParaRPr>
          </a:p>
          <a:p>
            <a:pPr marL="457200" lvl="0" indent="-317500" algn="l" rtl="0">
              <a:lnSpc>
                <a:spcPct val="100000"/>
              </a:lnSpc>
              <a:spcBef>
                <a:spcPts val="0"/>
              </a:spcBef>
              <a:spcAft>
                <a:spcPts val="0"/>
              </a:spcAft>
              <a:buClr>
                <a:schemeClr val="dk1"/>
              </a:buClr>
              <a:buSzPts val="1400"/>
              <a:buChar char="●"/>
            </a:pPr>
            <a:r>
              <a:rPr lang="ko" sz="1400"/>
              <a:t>PQ와 다르게 MQQ는 모든 경로의 테이블을 저장해야 되어 PQ의 방법으로 사용하는 것이 효율적</a:t>
            </a:r>
            <a:endParaRPr sz="1000">
              <a:solidFill>
                <a:srgbClr val="FFFFFF"/>
              </a:solidFill>
              <a:highlight>
                <a:srgbClr val="282D4E"/>
              </a:highlight>
            </a:endParaRPr>
          </a:p>
        </p:txBody>
      </p:sp>
      <p:sp>
        <p:nvSpPr>
          <p:cNvPr id="366" name="Google Shape;366;p42"/>
          <p:cNvSpPr txBox="1">
            <a:spLocks noGrp="1"/>
          </p:cNvSpPr>
          <p:nvPr>
            <p:ph type="title"/>
          </p:nvPr>
        </p:nvSpPr>
        <p:spPr>
          <a:xfrm>
            <a:off x="83100" y="10775"/>
            <a:ext cx="85206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ko"/>
              <a:t>MQQ에서의 시도</a:t>
            </a:r>
            <a:endParaRPr/>
          </a:p>
        </p:txBody>
      </p:sp>
      <p:pic>
        <p:nvPicPr>
          <p:cNvPr id="367" name="Google Shape;367;p42"/>
          <p:cNvPicPr preferRelativeResize="0"/>
          <p:nvPr/>
        </p:nvPicPr>
        <p:blipFill>
          <a:blip r:embed="rId3">
            <a:alphaModFix/>
          </a:blip>
          <a:stretch>
            <a:fillRect/>
          </a:stretch>
        </p:blipFill>
        <p:spPr>
          <a:xfrm>
            <a:off x="2661503" y="822013"/>
            <a:ext cx="3600000" cy="2520000"/>
          </a:xfrm>
          <a:prstGeom prst="rect">
            <a:avLst/>
          </a:prstGeom>
          <a:noFill/>
          <a:ln>
            <a:noFill/>
          </a:ln>
        </p:spPr>
      </p:pic>
      <p:sp>
        <p:nvSpPr>
          <p:cNvPr id="368" name="Google Shape;368;p42"/>
          <p:cNvSpPr txBox="1">
            <a:spLocks noGrp="1"/>
          </p:cNvSpPr>
          <p:nvPr>
            <p:ph type="sldNum" idx="12"/>
          </p:nvPr>
        </p:nvSpPr>
        <p:spPr>
          <a:xfrm>
            <a:off x="8454058" y="4602142"/>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ltLang="ko"/>
              <a:t>28</a:t>
            </a:fld>
            <a:endParaRPr/>
          </a:p>
        </p:txBody>
      </p:sp>
      <p:cxnSp>
        <p:nvCxnSpPr>
          <p:cNvPr id="369" name="Google Shape;369;p42"/>
          <p:cNvCxnSpPr/>
          <p:nvPr/>
        </p:nvCxnSpPr>
        <p:spPr>
          <a:xfrm>
            <a:off x="2284325" y="1778988"/>
            <a:ext cx="558600" cy="405600"/>
          </a:xfrm>
          <a:prstGeom prst="straightConnector1">
            <a:avLst/>
          </a:prstGeom>
          <a:noFill/>
          <a:ln w="19050" cap="flat" cmpd="sng">
            <a:solidFill>
              <a:srgbClr val="FB0207"/>
            </a:solidFill>
            <a:prstDash val="solid"/>
            <a:round/>
            <a:headEnd type="none" w="med" len="med"/>
            <a:tailEnd type="triangle" w="med" len="med"/>
          </a:ln>
        </p:spPr>
      </p:cxnSp>
      <p:pic>
        <p:nvPicPr>
          <p:cNvPr id="370" name="Google Shape;370;p42"/>
          <p:cNvPicPr preferRelativeResize="0"/>
          <p:nvPr/>
        </p:nvPicPr>
        <p:blipFill>
          <a:blip r:embed="rId4">
            <a:alphaModFix/>
          </a:blip>
          <a:stretch>
            <a:fillRect/>
          </a:stretch>
        </p:blipFill>
        <p:spPr>
          <a:xfrm>
            <a:off x="3841020" y="721304"/>
            <a:ext cx="409575" cy="390525"/>
          </a:xfrm>
          <a:prstGeom prst="rect">
            <a:avLst/>
          </a:prstGeom>
          <a:noFill/>
          <a:ln>
            <a:noFill/>
          </a:ln>
        </p:spPr>
      </p:pic>
      <p:pic>
        <p:nvPicPr>
          <p:cNvPr id="371" name="Google Shape;371;p42"/>
          <p:cNvPicPr preferRelativeResize="0"/>
          <p:nvPr/>
        </p:nvPicPr>
        <p:blipFill>
          <a:blip r:embed="rId4">
            <a:alphaModFix/>
          </a:blip>
          <a:stretch>
            <a:fillRect/>
          </a:stretch>
        </p:blipFill>
        <p:spPr>
          <a:xfrm>
            <a:off x="5564478" y="1969646"/>
            <a:ext cx="409575" cy="39052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43"/>
          <p:cNvSpPr txBox="1">
            <a:spLocks noGrp="1"/>
          </p:cNvSpPr>
          <p:nvPr>
            <p:ph type="title"/>
          </p:nvPr>
        </p:nvSpPr>
        <p:spPr>
          <a:xfrm>
            <a:off x="83100" y="10775"/>
            <a:ext cx="85206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ko"/>
              <a:t>PQ 와 MQQ의 비교</a:t>
            </a:r>
            <a:endParaRPr/>
          </a:p>
        </p:txBody>
      </p:sp>
      <p:sp>
        <p:nvSpPr>
          <p:cNvPr id="377" name="Google Shape;377;p43"/>
          <p:cNvSpPr txBox="1">
            <a:spLocks noGrp="1"/>
          </p:cNvSpPr>
          <p:nvPr>
            <p:ph type="sldNum" idx="12"/>
          </p:nvPr>
        </p:nvSpPr>
        <p:spPr>
          <a:xfrm>
            <a:off x="8454058" y="4602142"/>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ltLang="ko"/>
              <a:t>29</a:t>
            </a:fld>
            <a:endParaRPr/>
          </a:p>
        </p:txBody>
      </p:sp>
      <p:graphicFrame>
        <p:nvGraphicFramePr>
          <p:cNvPr id="378" name="Google Shape;378;p43"/>
          <p:cNvGraphicFramePr/>
          <p:nvPr/>
        </p:nvGraphicFramePr>
        <p:xfrm>
          <a:off x="817200" y="1308600"/>
          <a:ext cx="7697175" cy="2681200"/>
        </p:xfrm>
        <a:graphic>
          <a:graphicData uri="http://schemas.openxmlformats.org/drawingml/2006/table">
            <a:tbl>
              <a:tblPr>
                <a:noFill/>
                <a:tableStyleId>{B33F5458-3172-4788-ABA8-E028C7263CF9}</a:tableStyleId>
              </a:tblPr>
              <a:tblGrid>
                <a:gridCol w="1495100">
                  <a:extLst>
                    <a:ext uri="{9D8B030D-6E8A-4147-A177-3AD203B41FA5}">
                      <a16:colId xmlns:a16="http://schemas.microsoft.com/office/drawing/2014/main" val="20000"/>
                    </a:ext>
                  </a:extLst>
                </a:gridCol>
                <a:gridCol w="3162600">
                  <a:extLst>
                    <a:ext uri="{9D8B030D-6E8A-4147-A177-3AD203B41FA5}">
                      <a16:colId xmlns:a16="http://schemas.microsoft.com/office/drawing/2014/main" val="20001"/>
                    </a:ext>
                  </a:extLst>
                </a:gridCol>
                <a:gridCol w="3039475">
                  <a:extLst>
                    <a:ext uri="{9D8B030D-6E8A-4147-A177-3AD203B41FA5}">
                      <a16:colId xmlns:a16="http://schemas.microsoft.com/office/drawing/2014/main" val="20002"/>
                    </a:ext>
                  </a:extLst>
                </a:gridCol>
              </a:tblGrid>
              <a:tr h="445800">
                <a:tc>
                  <a:txBody>
                    <a:bodyPr/>
                    <a:lstStyle/>
                    <a:p>
                      <a:pPr marL="0" lvl="0" indent="0" algn="r" rtl="0">
                        <a:spcBef>
                          <a:spcPts val="0"/>
                        </a:spcBef>
                        <a:spcAft>
                          <a:spcPts val="0"/>
                        </a:spcAft>
                        <a:buNone/>
                      </a:pPr>
                      <a:endParaRPr sz="1200">
                        <a:latin typeface="Nanum Gothic"/>
                        <a:ea typeface="Nanum Gothic"/>
                        <a:cs typeface="Nanum Gothic"/>
                        <a:sym typeface="Nanum Gothic"/>
                      </a:endParaRPr>
                    </a:p>
                  </a:txBody>
                  <a:tcPr marL="91425" marR="91425" marT="91425" marB="91425" anchor="ctr"/>
                </a:tc>
                <a:tc>
                  <a:txBody>
                    <a:bodyPr/>
                    <a:lstStyle/>
                    <a:p>
                      <a:pPr marL="0" lvl="0" indent="0" algn="ctr" rtl="0">
                        <a:spcBef>
                          <a:spcPts val="0"/>
                        </a:spcBef>
                        <a:spcAft>
                          <a:spcPts val="0"/>
                        </a:spcAft>
                        <a:buNone/>
                      </a:pPr>
                      <a:r>
                        <a:rPr lang="ko" b="1">
                          <a:latin typeface="Nanum Gothic"/>
                          <a:ea typeface="Nanum Gothic"/>
                          <a:cs typeface="Nanum Gothic"/>
                          <a:sym typeface="Nanum Gothic"/>
                        </a:rPr>
                        <a:t>Pre Q learning (PQ)</a:t>
                      </a:r>
                      <a:endParaRPr b="1">
                        <a:latin typeface="Nanum Gothic"/>
                        <a:ea typeface="Nanum Gothic"/>
                        <a:cs typeface="Nanum Gothic"/>
                        <a:sym typeface="Nanum Gothic"/>
                      </a:endParaRPr>
                    </a:p>
                  </a:txBody>
                  <a:tcPr marL="91425" marR="91425" marT="91425" marB="91425" anchor="ctr">
                    <a:solidFill>
                      <a:srgbClr val="CFE2F3"/>
                    </a:solidFill>
                  </a:tcPr>
                </a:tc>
                <a:tc>
                  <a:txBody>
                    <a:bodyPr/>
                    <a:lstStyle/>
                    <a:p>
                      <a:pPr marL="0" lvl="0" indent="0" algn="ctr" rtl="0">
                        <a:spcBef>
                          <a:spcPts val="0"/>
                        </a:spcBef>
                        <a:spcAft>
                          <a:spcPts val="0"/>
                        </a:spcAft>
                        <a:buClr>
                          <a:schemeClr val="dk1"/>
                        </a:buClr>
                        <a:buSzPts val="1100"/>
                        <a:buFont typeface="Arial"/>
                        <a:buNone/>
                      </a:pPr>
                      <a:r>
                        <a:rPr lang="ko" b="1">
                          <a:solidFill>
                            <a:schemeClr val="dk1"/>
                          </a:solidFill>
                          <a:latin typeface="Nanum Gothic"/>
                          <a:ea typeface="Nanum Gothic"/>
                          <a:cs typeface="Nanum Gothic"/>
                          <a:sym typeface="Nanum Gothic"/>
                        </a:rPr>
                        <a:t>Multi Q-table Q-learning (MQQ)</a:t>
                      </a:r>
                      <a:endParaRPr b="1">
                        <a:latin typeface="Nanum Gothic"/>
                        <a:ea typeface="Nanum Gothic"/>
                        <a:cs typeface="Nanum Gothic"/>
                        <a:sym typeface="Nanum Gothic"/>
                      </a:endParaRPr>
                    </a:p>
                  </a:txBody>
                  <a:tcPr marL="91425" marR="91425" marT="91425" marB="91425" anchor="ctr">
                    <a:solidFill>
                      <a:srgbClr val="CFE2F3"/>
                    </a:solidFill>
                  </a:tcPr>
                </a:tc>
                <a:extLst>
                  <a:ext uri="{0D108BD9-81ED-4DB2-BD59-A6C34878D82A}">
                    <a16:rowId xmlns:a16="http://schemas.microsoft.com/office/drawing/2014/main" val="10000"/>
                  </a:ext>
                </a:extLst>
              </a:tr>
              <a:tr h="558850">
                <a:tc>
                  <a:txBody>
                    <a:bodyPr/>
                    <a:lstStyle/>
                    <a:p>
                      <a:pPr marL="0" lvl="0" indent="0" algn="ctr" rtl="0">
                        <a:spcBef>
                          <a:spcPts val="0"/>
                        </a:spcBef>
                        <a:spcAft>
                          <a:spcPts val="0"/>
                        </a:spcAft>
                        <a:buNone/>
                      </a:pPr>
                      <a:r>
                        <a:rPr lang="ko" b="1">
                          <a:latin typeface="Nanum Gothic"/>
                          <a:ea typeface="Nanum Gothic"/>
                          <a:cs typeface="Nanum Gothic"/>
                          <a:sym typeface="Nanum Gothic"/>
                        </a:rPr>
                        <a:t>장점</a:t>
                      </a:r>
                      <a:endParaRPr b="1">
                        <a:latin typeface="Nanum Gothic"/>
                        <a:ea typeface="Nanum Gothic"/>
                        <a:cs typeface="Nanum Gothic"/>
                        <a:sym typeface="Nanum Gothic"/>
                      </a:endParaRPr>
                    </a:p>
                  </a:txBody>
                  <a:tcPr marL="91425" marR="91425" marT="91425" marB="91425" anchor="ctr">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ko" sz="1200">
                          <a:latin typeface="Nanum Gothic"/>
                          <a:ea typeface="Nanum Gothic"/>
                          <a:cs typeface="Nanum Gothic"/>
                          <a:sym typeface="Nanum Gothic"/>
                        </a:rPr>
                        <a:t>Q테이블을 미리 저장하므로 탐색시간 단축</a:t>
                      </a:r>
                      <a:endParaRPr sz="1200">
                        <a:latin typeface="Nanum Gothic"/>
                        <a:ea typeface="Nanum Gothic"/>
                        <a:cs typeface="Nanum Gothic"/>
                        <a:sym typeface="Nanum Gothic"/>
                      </a:endParaRPr>
                    </a:p>
                  </a:txBody>
                  <a:tcPr marL="91425" marR="91425" marT="91425" marB="91425" anchor="ctr">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ko" sz="1200">
                          <a:latin typeface="Nanum Gothic"/>
                          <a:ea typeface="Nanum Gothic"/>
                          <a:cs typeface="Nanum Gothic"/>
                          <a:sym typeface="Nanum Gothic"/>
                        </a:rPr>
                        <a:t>환경 변화에 유리</a:t>
                      </a:r>
                      <a:endParaRPr sz="1200">
                        <a:latin typeface="Nanum Gothic"/>
                        <a:ea typeface="Nanum Gothic"/>
                        <a:cs typeface="Nanum Gothic"/>
                        <a:sym typeface="Nanum Gothic"/>
                      </a:endParaRPr>
                    </a:p>
                  </a:txBody>
                  <a:tcPr marL="91425" marR="91425" marT="91425" marB="91425" anchor="ctr">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558850">
                <a:tc>
                  <a:txBody>
                    <a:bodyPr/>
                    <a:lstStyle/>
                    <a:p>
                      <a:pPr marL="0" lvl="0" indent="0" algn="ctr" rtl="0">
                        <a:spcBef>
                          <a:spcPts val="0"/>
                        </a:spcBef>
                        <a:spcAft>
                          <a:spcPts val="0"/>
                        </a:spcAft>
                        <a:buNone/>
                      </a:pPr>
                      <a:r>
                        <a:rPr lang="ko" b="1">
                          <a:latin typeface="Nanum Gothic"/>
                          <a:ea typeface="Nanum Gothic"/>
                          <a:cs typeface="Nanum Gothic"/>
                          <a:sym typeface="Nanum Gothic"/>
                        </a:rPr>
                        <a:t>공통 장점</a:t>
                      </a:r>
                      <a:endParaRPr b="1">
                        <a:latin typeface="Nanum Gothic"/>
                        <a:ea typeface="Nanum Gothic"/>
                        <a:cs typeface="Nanum Gothic"/>
                        <a:sym typeface="Nanum Gothic"/>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ko" sz="1200">
                          <a:latin typeface="Nanum Gothic"/>
                          <a:ea typeface="Nanum Gothic"/>
                          <a:cs typeface="Nanum Gothic"/>
                          <a:sym typeface="Nanum Gothic"/>
                        </a:rPr>
                        <a:t>학습에 필요한 시간이 (20분 이내?) 적은 환경에서는 매우 효율적</a:t>
                      </a:r>
                      <a:endParaRPr sz="1200">
                        <a:latin typeface="Nanum Gothic"/>
                        <a:ea typeface="Nanum Gothic"/>
                        <a:cs typeface="Nanum Gothic"/>
                        <a:sym typeface="Nanum Gothic"/>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hMerge="1">
                  <a:txBody>
                    <a:bodyPr/>
                    <a:lstStyle/>
                    <a:p>
                      <a:endParaRPr lang="ko-KR"/>
                    </a:p>
                  </a:txBody>
                  <a:tcPr/>
                </a:tc>
                <a:extLst>
                  <a:ext uri="{0D108BD9-81ED-4DB2-BD59-A6C34878D82A}">
                    <a16:rowId xmlns:a16="http://schemas.microsoft.com/office/drawing/2014/main" val="10002"/>
                  </a:ext>
                </a:extLst>
              </a:tr>
              <a:tr h="558850">
                <a:tc>
                  <a:txBody>
                    <a:bodyPr/>
                    <a:lstStyle/>
                    <a:p>
                      <a:pPr marL="0" lvl="0" indent="0" algn="ctr" rtl="0">
                        <a:spcBef>
                          <a:spcPts val="0"/>
                        </a:spcBef>
                        <a:spcAft>
                          <a:spcPts val="0"/>
                        </a:spcAft>
                        <a:buNone/>
                      </a:pPr>
                      <a:r>
                        <a:rPr lang="ko" b="1">
                          <a:latin typeface="Nanum Gothic"/>
                          <a:ea typeface="Nanum Gothic"/>
                          <a:cs typeface="Nanum Gothic"/>
                          <a:sym typeface="Nanum Gothic"/>
                        </a:rPr>
                        <a:t>단점</a:t>
                      </a:r>
                      <a:endParaRPr b="1">
                        <a:latin typeface="Nanum Gothic"/>
                        <a:ea typeface="Nanum Gothic"/>
                        <a:cs typeface="Nanum Gothic"/>
                        <a:sym typeface="Nanum Gothic"/>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ko" sz="1200">
                          <a:latin typeface="Nanum Gothic"/>
                          <a:ea typeface="Nanum Gothic"/>
                          <a:cs typeface="Nanum Gothic"/>
                          <a:sym typeface="Nanum Gothic"/>
                        </a:rPr>
                        <a:t>환경이 변하면 Q테이블 다시 만들어야 함</a:t>
                      </a:r>
                      <a:endParaRPr sz="1200">
                        <a:latin typeface="Nanum Gothic"/>
                        <a:ea typeface="Nanum Gothic"/>
                        <a:cs typeface="Nanum Gothic"/>
                        <a:sym typeface="Nanum Gothic"/>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ko" sz="1200">
                          <a:latin typeface="Nanum Gothic"/>
                          <a:ea typeface="Nanum Gothic"/>
                          <a:cs typeface="Nanum Gothic"/>
                          <a:sym typeface="Nanum Gothic"/>
                        </a:rPr>
                        <a:t>경로마다 탐색과정을 거쳐서 상대적으로 시간이 더 소요</a:t>
                      </a:r>
                      <a:endParaRPr sz="1200">
                        <a:latin typeface="Nanum Gothic"/>
                        <a:ea typeface="Nanum Gothic"/>
                        <a:cs typeface="Nanum Gothic"/>
                        <a:sym typeface="Nanum Gothic"/>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r h="558850">
                <a:tc>
                  <a:txBody>
                    <a:bodyPr/>
                    <a:lstStyle/>
                    <a:p>
                      <a:pPr marL="0" lvl="0" indent="0" algn="ctr" rtl="0">
                        <a:spcBef>
                          <a:spcPts val="0"/>
                        </a:spcBef>
                        <a:spcAft>
                          <a:spcPts val="0"/>
                        </a:spcAft>
                        <a:buNone/>
                      </a:pPr>
                      <a:r>
                        <a:rPr lang="ko" b="1">
                          <a:latin typeface="Nanum Gothic"/>
                          <a:ea typeface="Nanum Gothic"/>
                          <a:cs typeface="Nanum Gothic"/>
                          <a:sym typeface="Nanum Gothic"/>
                        </a:rPr>
                        <a:t>공통 단점</a:t>
                      </a:r>
                      <a:endParaRPr b="1">
                        <a:latin typeface="Nanum Gothic"/>
                        <a:ea typeface="Nanum Gothic"/>
                        <a:cs typeface="Nanum Gothic"/>
                        <a:sym typeface="Nanum Gothic"/>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ko" sz="1200">
                          <a:latin typeface="Nanum Gothic"/>
                          <a:ea typeface="Nanum Gothic"/>
                          <a:cs typeface="Nanum Gothic"/>
                          <a:sym typeface="Nanum Gothic"/>
                        </a:rPr>
                        <a:t>상태나 액션이 다양해지면 신경망을 사용해야 함</a:t>
                      </a:r>
                      <a:endParaRPr sz="1200">
                        <a:latin typeface="Nanum Gothic"/>
                        <a:ea typeface="Nanum Gothic"/>
                        <a:cs typeface="Nanum Gothic"/>
                        <a:sym typeface="Nanum Gothic"/>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hMerge="1">
                  <a:txBody>
                    <a:bodyPr/>
                    <a:lstStyle/>
                    <a:p>
                      <a:endParaRPr lang="ko-KR"/>
                    </a:p>
                  </a:txBody>
                  <a:tcPr/>
                </a:tc>
                <a:extLst>
                  <a:ext uri="{0D108BD9-81ED-4DB2-BD59-A6C34878D82A}">
                    <a16:rowId xmlns:a16="http://schemas.microsoft.com/office/drawing/2014/main" val="10004"/>
                  </a:ext>
                </a:extLst>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17"/>
          <p:cNvSpPr txBox="1">
            <a:spLocks noGrp="1"/>
          </p:cNvSpPr>
          <p:nvPr>
            <p:ph type="title" idx="2"/>
          </p:nvPr>
        </p:nvSpPr>
        <p:spPr>
          <a:xfrm>
            <a:off x="83100" y="10775"/>
            <a:ext cx="85206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ko"/>
              <a:t>프로젝트 주제 : 강화학습을 이용한 최단 루트 찾기</a:t>
            </a:r>
            <a:endParaRPr/>
          </a:p>
        </p:txBody>
      </p:sp>
      <p:pic>
        <p:nvPicPr>
          <p:cNvPr id="88" name="Google Shape;88;p17"/>
          <p:cNvPicPr preferRelativeResize="0"/>
          <p:nvPr/>
        </p:nvPicPr>
        <p:blipFill>
          <a:blip r:embed="rId3">
            <a:alphaModFix/>
          </a:blip>
          <a:stretch>
            <a:fillRect/>
          </a:stretch>
        </p:blipFill>
        <p:spPr>
          <a:xfrm>
            <a:off x="228600" y="735875"/>
            <a:ext cx="7633329" cy="4255225"/>
          </a:xfrm>
          <a:prstGeom prst="rect">
            <a:avLst/>
          </a:prstGeom>
          <a:noFill/>
          <a:ln>
            <a:noFill/>
          </a:ln>
        </p:spPr>
      </p:pic>
      <p:sp>
        <p:nvSpPr>
          <p:cNvPr id="89" name="Google Shape;89;p17"/>
          <p:cNvSpPr txBox="1">
            <a:spLocks noGrp="1"/>
          </p:cNvSpPr>
          <p:nvPr>
            <p:ph type="sldNum" idx="12"/>
          </p:nvPr>
        </p:nvSpPr>
        <p:spPr>
          <a:xfrm>
            <a:off x="8454058" y="4602142"/>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ltLang="ko"/>
              <a:t>3</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3" name="Google Shape;383;p44"/>
          <p:cNvSpPr txBox="1">
            <a:spLocks noGrp="1"/>
          </p:cNvSpPr>
          <p:nvPr>
            <p:ph type="title"/>
          </p:nvPr>
        </p:nvSpPr>
        <p:spPr>
          <a:xfrm>
            <a:off x="83100" y="10775"/>
            <a:ext cx="85206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ko"/>
              <a:t>강화학습 모델 분류</a:t>
            </a:r>
            <a:endParaRPr/>
          </a:p>
        </p:txBody>
      </p:sp>
      <p:sp>
        <p:nvSpPr>
          <p:cNvPr id="384" name="Google Shape;384;p44"/>
          <p:cNvSpPr txBox="1">
            <a:spLocks noGrp="1"/>
          </p:cNvSpPr>
          <p:nvPr>
            <p:ph type="sldNum" idx="12"/>
          </p:nvPr>
        </p:nvSpPr>
        <p:spPr>
          <a:xfrm>
            <a:off x="8454058" y="4602142"/>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ltLang="ko"/>
              <a:t>30</a:t>
            </a:fld>
            <a:endParaRPr/>
          </a:p>
        </p:txBody>
      </p:sp>
      <p:pic>
        <p:nvPicPr>
          <p:cNvPr id="385" name="Google Shape;385;p44"/>
          <p:cNvPicPr preferRelativeResize="0"/>
          <p:nvPr/>
        </p:nvPicPr>
        <p:blipFill>
          <a:blip r:embed="rId3">
            <a:alphaModFix/>
          </a:blip>
          <a:stretch>
            <a:fillRect/>
          </a:stretch>
        </p:blipFill>
        <p:spPr>
          <a:xfrm>
            <a:off x="502763" y="1074620"/>
            <a:ext cx="8138475" cy="3111775"/>
          </a:xfrm>
          <a:prstGeom prst="rect">
            <a:avLst/>
          </a:prstGeom>
          <a:noFill/>
          <a:ln>
            <a:noFill/>
          </a:ln>
        </p:spPr>
      </p:pic>
      <p:pic>
        <p:nvPicPr>
          <p:cNvPr id="386" name="Google Shape;386;p44"/>
          <p:cNvPicPr preferRelativeResize="0"/>
          <p:nvPr/>
        </p:nvPicPr>
        <p:blipFill>
          <a:blip r:embed="rId4">
            <a:alphaModFix/>
          </a:blip>
          <a:stretch>
            <a:fillRect/>
          </a:stretch>
        </p:blipFill>
        <p:spPr>
          <a:xfrm>
            <a:off x="3767925" y="3516920"/>
            <a:ext cx="237650" cy="211675"/>
          </a:xfrm>
          <a:prstGeom prst="rect">
            <a:avLst/>
          </a:prstGeom>
          <a:noFill/>
          <a:ln>
            <a:noFill/>
          </a:ln>
        </p:spPr>
      </p:pic>
      <p:pic>
        <p:nvPicPr>
          <p:cNvPr id="387" name="Google Shape;387;p44"/>
          <p:cNvPicPr preferRelativeResize="0"/>
          <p:nvPr/>
        </p:nvPicPr>
        <p:blipFill>
          <a:blip r:embed="rId4">
            <a:alphaModFix/>
          </a:blip>
          <a:stretch>
            <a:fillRect/>
          </a:stretch>
        </p:blipFill>
        <p:spPr>
          <a:xfrm>
            <a:off x="3243397" y="3334335"/>
            <a:ext cx="237650" cy="211675"/>
          </a:xfrm>
          <a:prstGeom prst="rect">
            <a:avLst/>
          </a:prstGeom>
          <a:noFill/>
          <a:ln>
            <a:noFill/>
          </a:ln>
        </p:spPr>
      </p:pic>
      <p:pic>
        <p:nvPicPr>
          <p:cNvPr id="388" name="Google Shape;388;p44"/>
          <p:cNvPicPr preferRelativeResize="0"/>
          <p:nvPr/>
        </p:nvPicPr>
        <p:blipFill>
          <a:blip r:embed="rId4">
            <a:alphaModFix/>
          </a:blip>
          <a:stretch>
            <a:fillRect/>
          </a:stretch>
        </p:blipFill>
        <p:spPr>
          <a:xfrm>
            <a:off x="5662075" y="2163589"/>
            <a:ext cx="237650" cy="211675"/>
          </a:xfrm>
          <a:prstGeom prst="rect">
            <a:avLst/>
          </a:prstGeom>
          <a:noFill/>
          <a:ln>
            <a:noFill/>
          </a:ln>
        </p:spPr>
      </p:pic>
      <p:pic>
        <p:nvPicPr>
          <p:cNvPr id="389" name="Google Shape;389;p44"/>
          <p:cNvPicPr preferRelativeResize="0"/>
          <p:nvPr/>
        </p:nvPicPr>
        <p:blipFill>
          <a:blip r:embed="rId4">
            <a:alphaModFix/>
          </a:blip>
          <a:stretch>
            <a:fillRect/>
          </a:stretch>
        </p:blipFill>
        <p:spPr>
          <a:xfrm>
            <a:off x="7082442" y="2351528"/>
            <a:ext cx="237650" cy="211675"/>
          </a:xfrm>
          <a:prstGeom prst="rect">
            <a:avLst/>
          </a:prstGeom>
          <a:noFill/>
          <a:ln>
            <a:noFill/>
          </a:ln>
        </p:spPr>
      </p:pic>
      <p:sp>
        <p:nvSpPr>
          <p:cNvPr id="390" name="Google Shape;390;p44"/>
          <p:cNvSpPr txBox="1"/>
          <p:nvPr/>
        </p:nvSpPr>
        <p:spPr>
          <a:xfrm>
            <a:off x="2728950" y="4466050"/>
            <a:ext cx="3228900" cy="446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ko" sz="1700">
                <a:latin typeface="Nanum Gothic"/>
                <a:ea typeface="Nanum Gothic"/>
                <a:cs typeface="Nanum Gothic"/>
                <a:sym typeface="Nanum Gothic"/>
              </a:rPr>
              <a:t>기본적인 모델부터 시도...</a:t>
            </a:r>
            <a:endParaRPr sz="1700">
              <a:latin typeface="Nanum Gothic"/>
              <a:ea typeface="Nanum Gothic"/>
              <a:cs typeface="Nanum Gothic"/>
              <a:sym typeface="Nanum Gothic"/>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sp>
        <p:nvSpPr>
          <p:cNvPr id="395" name="Google Shape;395;p45"/>
          <p:cNvSpPr txBox="1">
            <a:spLocks noGrp="1"/>
          </p:cNvSpPr>
          <p:nvPr>
            <p:ph type="title"/>
          </p:nvPr>
        </p:nvSpPr>
        <p:spPr>
          <a:xfrm>
            <a:off x="83100" y="10775"/>
            <a:ext cx="85206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ko"/>
              <a:t>DQN (Deep Q Networks)</a:t>
            </a:r>
            <a:endParaRPr/>
          </a:p>
        </p:txBody>
      </p:sp>
      <p:pic>
        <p:nvPicPr>
          <p:cNvPr id="396" name="Google Shape;396;p45"/>
          <p:cNvPicPr preferRelativeResize="0"/>
          <p:nvPr/>
        </p:nvPicPr>
        <p:blipFill rotWithShape="1">
          <a:blip r:embed="rId3">
            <a:alphaModFix/>
          </a:blip>
          <a:srcRect/>
          <a:stretch/>
        </p:blipFill>
        <p:spPr>
          <a:xfrm>
            <a:off x="1681675" y="1440800"/>
            <a:ext cx="5780651" cy="2860125"/>
          </a:xfrm>
          <a:prstGeom prst="rect">
            <a:avLst/>
          </a:prstGeom>
          <a:noFill/>
          <a:ln>
            <a:noFill/>
          </a:ln>
        </p:spPr>
      </p:pic>
      <p:sp>
        <p:nvSpPr>
          <p:cNvPr id="397" name="Google Shape;397;p45"/>
          <p:cNvSpPr txBox="1">
            <a:spLocks noGrp="1"/>
          </p:cNvSpPr>
          <p:nvPr>
            <p:ph type="sldNum" idx="12"/>
          </p:nvPr>
        </p:nvSpPr>
        <p:spPr>
          <a:xfrm>
            <a:off x="8454058" y="4602142"/>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ltLang="ko"/>
              <a:t>31</a:t>
            </a:fld>
            <a:endParaRPr/>
          </a:p>
        </p:txBody>
      </p:sp>
      <p:sp>
        <p:nvSpPr>
          <p:cNvPr id="398" name="Google Shape;398;p45"/>
          <p:cNvSpPr/>
          <p:nvPr/>
        </p:nvSpPr>
        <p:spPr>
          <a:xfrm>
            <a:off x="3413325" y="1280400"/>
            <a:ext cx="2886300" cy="3129300"/>
          </a:xfrm>
          <a:prstGeom prst="rect">
            <a:avLst/>
          </a:prstGeom>
          <a:solidFill>
            <a:srgbClr val="000000">
              <a:alpha val="0"/>
            </a:srgbClr>
          </a:solidFill>
          <a:ln w="28575" cap="flat" cmpd="sng">
            <a:solidFill>
              <a:srgbClr val="FB020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pic>
        <p:nvPicPr>
          <p:cNvPr id="403" name="Google Shape;403;p46"/>
          <p:cNvPicPr preferRelativeResize="0"/>
          <p:nvPr/>
        </p:nvPicPr>
        <p:blipFill>
          <a:blip r:embed="rId3">
            <a:alphaModFix/>
          </a:blip>
          <a:stretch>
            <a:fillRect/>
          </a:stretch>
        </p:blipFill>
        <p:spPr>
          <a:xfrm>
            <a:off x="611150" y="1025775"/>
            <a:ext cx="3155925" cy="3506601"/>
          </a:xfrm>
          <a:prstGeom prst="rect">
            <a:avLst/>
          </a:prstGeom>
          <a:noFill/>
          <a:ln>
            <a:noFill/>
          </a:ln>
        </p:spPr>
      </p:pic>
      <p:sp>
        <p:nvSpPr>
          <p:cNvPr id="404" name="Google Shape;404;p46"/>
          <p:cNvSpPr txBox="1">
            <a:spLocks noGrp="1"/>
          </p:cNvSpPr>
          <p:nvPr>
            <p:ph type="body" idx="1"/>
          </p:nvPr>
        </p:nvSpPr>
        <p:spPr>
          <a:xfrm>
            <a:off x="4414550" y="1116925"/>
            <a:ext cx="4215300" cy="36291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770"/>
              <a:buNone/>
            </a:pPr>
            <a:r>
              <a:rPr lang="ko"/>
              <a:t>◾ </a:t>
            </a:r>
            <a:r>
              <a:rPr lang="ko" b="1"/>
              <a:t>Input</a:t>
            </a:r>
            <a:endParaRPr b="1"/>
          </a:p>
          <a:p>
            <a:pPr marL="457200" lvl="0" indent="0" algn="l" rtl="0">
              <a:lnSpc>
                <a:spcPct val="150000"/>
              </a:lnSpc>
              <a:spcBef>
                <a:spcPts val="0"/>
              </a:spcBef>
              <a:spcAft>
                <a:spcPts val="0"/>
              </a:spcAft>
              <a:buSzPts val="770"/>
              <a:buNone/>
            </a:pPr>
            <a:r>
              <a:rPr lang="ko"/>
              <a:t>⚬ </a:t>
            </a:r>
            <a:r>
              <a:rPr lang="ko" sz="1600"/>
              <a:t>시작 좌표 [9, 4], 아이템 좌표[5, 0]</a:t>
            </a:r>
            <a:endParaRPr sz="1600"/>
          </a:p>
          <a:p>
            <a:pPr marL="0" lvl="0" indent="0" algn="l" rtl="0">
              <a:lnSpc>
                <a:spcPct val="115000"/>
              </a:lnSpc>
              <a:spcBef>
                <a:spcPts val="0"/>
              </a:spcBef>
              <a:spcAft>
                <a:spcPts val="0"/>
              </a:spcAft>
              <a:buSzPts val="770"/>
              <a:buNone/>
            </a:pPr>
            <a:r>
              <a:rPr lang="ko"/>
              <a:t>◾ </a:t>
            </a:r>
            <a:r>
              <a:rPr lang="ko" b="1"/>
              <a:t>Environment</a:t>
            </a:r>
            <a:endParaRPr b="1"/>
          </a:p>
          <a:p>
            <a:pPr marL="457200" lvl="0" indent="0" algn="l" rtl="0">
              <a:lnSpc>
                <a:spcPct val="115000"/>
              </a:lnSpc>
              <a:spcBef>
                <a:spcPts val="0"/>
              </a:spcBef>
              <a:spcAft>
                <a:spcPts val="0"/>
              </a:spcAft>
              <a:buSzPts val="770"/>
              <a:buNone/>
            </a:pPr>
            <a:r>
              <a:rPr lang="ko"/>
              <a:t>⚬ </a:t>
            </a:r>
            <a:r>
              <a:rPr lang="ko" sz="1600"/>
              <a:t>기업에서 제공한 baseline 코드</a:t>
            </a:r>
            <a:endParaRPr sz="1600"/>
          </a:p>
          <a:p>
            <a:pPr marL="457200" lvl="0" indent="0" algn="l" rtl="0">
              <a:lnSpc>
                <a:spcPct val="150000"/>
              </a:lnSpc>
              <a:spcBef>
                <a:spcPts val="0"/>
              </a:spcBef>
              <a:spcAft>
                <a:spcPts val="0"/>
              </a:spcAft>
              <a:buSzPts val="770"/>
              <a:buNone/>
            </a:pPr>
            <a:r>
              <a:rPr lang="ko"/>
              <a:t>⚬ </a:t>
            </a:r>
            <a:r>
              <a:rPr lang="ko" sz="1600"/>
              <a:t>장애물에 닿거나 밖으로 나가면 종료</a:t>
            </a:r>
            <a:endParaRPr sz="1600"/>
          </a:p>
          <a:p>
            <a:pPr marL="0" lvl="0" indent="0" algn="l" rtl="0">
              <a:lnSpc>
                <a:spcPct val="115000"/>
              </a:lnSpc>
              <a:spcBef>
                <a:spcPts val="0"/>
              </a:spcBef>
              <a:spcAft>
                <a:spcPts val="0"/>
              </a:spcAft>
              <a:buSzPts val="770"/>
              <a:buNone/>
            </a:pPr>
            <a:r>
              <a:rPr lang="ko"/>
              <a:t>◾</a:t>
            </a:r>
            <a:r>
              <a:rPr lang="ko" b="1"/>
              <a:t> Agent</a:t>
            </a:r>
            <a:endParaRPr b="1"/>
          </a:p>
          <a:p>
            <a:pPr marL="457200" lvl="0" indent="0" algn="l" rtl="0">
              <a:lnSpc>
                <a:spcPct val="115000"/>
              </a:lnSpc>
              <a:spcBef>
                <a:spcPts val="0"/>
              </a:spcBef>
              <a:spcAft>
                <a:spcPts val="0"/>
              </a:spcAft>
              <a:buSzPts val="770"/>
              <a:buNone/>
            </a:pPr>
            <a:r>
              <a:rPr lang="ko"/>
              <a:t>⚬ </a:t>
            </a:r>
            <a:r>
              <a:rPr lang="ko" sz="1600"/>
              <a:t>Network: FCN</a:t>
            </a:r>
            <a:endParaRPr sz="1600"/>
          </a:p>
          <a:p>
            <a:pPr marL="457200" lvl="0" indent="0" algn="l" rtl="0">
              <a:lnSpc>
                <a:spcPct val="150000"/>
              </a:lnSpc>
              <a:spcBef>
                <a:spcPts val="0"/>
              </a:spcBef>
              <a:spcAft>
                <a:spcPts val="0"/>
              </a:spcAft>
              <a:buSzPts val="770"/>
              <a:buNone/>
            </a:pPr>
            <a:r>
              <a:rPr lang="ko" sz="1600"/>
              <a:t>   </a:t>
            </a:r>
            <a:r>
              <a:rPr lang="ko" sz="1300"/>
              <a:t>(Fully Connected Network, Linear)</a:t>
            </a:r>
            <a:endParaRPr sz="1300"/>
          </a:p>
          <a:p>
            <a:pPr marL="0" lvl="0" indent="0" algn="l" rtl="0">
              <a:lnSpc>
                <a:spcPct val="115000"/>
              </a:lnSpc>
              <a:spcBef>
                <a:spcPts val="0"/>
              </a:spcBef>
              <a:spcAft>
                <a:spcPts val="0"/>
              </a:spcAft>
              <a:buSzPts val="770"/>
              <a:buNone/>
            </a:pPr>
            <a:r>
              <a:rPr lang="ko"/>
              <a:t>◾ </a:t>
            </a:r>
            <a:r>
              <a:rPr lang="ko" b="1"/>
              <a:t>Hyperparameter</a:t>
            </a:r>
            <a:endParaRPr b="1"/>
          </a:p>
          <a:p>
            <a:pPr marL="457200" lvl="0" indent="0" algn="l" rtl="0">
              <a:lnSpc>
                <a:spcPct val="150000"/>
              </a:lnSpc>
              <a:spcBef>
                <a:spcPts val="0"/>
              </a:spcBef>
              <a:spcAft>
                <a:spcPts val="0"/>
              </a:spcAft>
              <a:buSzPts val="770"/>
              <a:buNone/>
            </a:pPr>
            <a:r>
              <a:rPr lang="ko" sz="1600"/>
              <a:t>⚬ 문헌 참고</a:t>
            </a:r>
            <a:endParaRPr sz="1600"/>
          </a:p>
        </p:txBody>
      </p:sp>
      <p:sp>
        <p:nvSpPr>
          <p:cNvPr id="405" name="Google Shape;405;p46"/>
          <p:cNvSpPr txBox="1">
            <a:spLocks noGrp="1"/>
          </p:cNvSpPr>
          <p:nvPr>
            <p:ph type="title" idx="3"/>
          </p:nvPr>
        </p:nvSpPr>
        <p:spPr>
          <a:xfrm>
            <a:off x="83100" y="10775"/>
            <a:ext cx="85206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ko"/>
              <a:t>오강자의 초기 DQN</a:t>
            </a:r>
            <a:endParaRPr/>
          </a:p>
        </p:txBody>
      </p:sp>
      <p:sp>
        <p:nvSpPr>
          <p:cNvPr id="406" name="Google Shape;406;p46"/>
          <p:cNvSpPr txBox="1">
            <a:spLocks noGrp="1"/>
          </p:cNvSpPr>
          <p:nvPr>
            <p:ph type="sldNum" idx="12"/>
          </p:nvPr>
        </p:nvSpPr>
        <p:spPr>
          <a:xfrm>
            <a:off x="8454058" y="4602142"/>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ltLang="ko"/>
              <a:t>32</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sp>
        <p:nvSpPr>
          <p:cNvPr id="411" name="Google Shape;411;p47"/>
          <p:cNvSpPr txBox="1">
            <a:spLocks noGrp="1"/>
          </p:cNvSpPr>
          <p:nvPr>
            <p:ph type="title" idx="3"/>
          </p:nvPr>
        </p:nvSpPr>
        <p:spPr>
          <a:xfrm>
            <a:off x="83100" y="10775"/>
            <a:ext cx="85206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ko"/>
              <a:t>오늘의 강자...</a:t>
            </a:r>
            <a:endParaRPr/>
          </a:p>
        </p:txBody>
      </p:sp>
      <p:sp>
        <p:nvSpPr>
          <p:cNvPr id="412" name="Google Shape;412;p47"/>
          <p:cNvSpPr txBox="1">
            <a:spLocks noGrp="1"/>
          </p:cNvSpPr>
          <p:nvPr>
            <p:ph type="body" idx="1"/>
          </p:nvPr>
        </p:nvSpPr>
        <p:spPr>
          <a:xfrm>
            <a:off x="657525" y="1052875"/>
            <a:ext cx="3687900" cy="3909600"/>
          </a:xfrm>
          <a:prstGeom prst="rect">
            <a:avLst/>
          </a:prstGeom>
        </p:spPr>
        <p:txBody>
          <a:bodyPr spcFirstLastPara="1" wrap="square" lIns="91425" tIns="91425" rIns="91425" bIns="91425" anchor="t" anchorCtr="0">
            <a:spAutoFit/>
          </a:bodyPr>
          <a:lstStyle/>
          <a:p>
            <a:pPr marL="0" lvl="0" indent="0" algn="l" rtl="0">
              <a:lnSpc>
                <a:spcPct val="95000"/>
              </a:lnSpc>
              <a:spcBef>
                <a:spcPts val="0"/>
              </a:spcBef>
              <a:spcAft>
                <a:spcPts val="0"/>
              </a:spcAft>
              <a:buSzPts val="935"/>
              <a:buNone/>
            </a:pPr>
            <a:r>
              <a:rPr lang="ko" sz="1000">
                <a:highlight>
                  <a:schemeClr val="lt1"/>
                </a:highlight>
                <a:latin typeface="Courier New"/>
                <a:ea typeface="Courier New"/>
                <a:cs typeface="Courier New"/>
                <a:sym typeface="Courier New"/>
              </a:rPr>
              <a:t>Episode: 1220   Timestep: 52992   Moves: 42   Average Reward: 79.21   Finish Rate: 1.00</a:t>
            </a:r>
            <a:endParaRPr sz="1000">
              <a:highlight>
                <a:schemeClr val="lt1"/>
              </a:highlight>
              <a:latin typeface="Courier New"/>
              <a:ea typeface="Courier New"/>
              <a:cs typeface="Courier New"/>
              <a:sym typeface="Courier New"/>
            </a:endParaRPr>
          </a:p>
          <a:p>
            <a:pPr marL="0" lvl="0" indent="0" algn="l" rtl="0">
              <a:lnSpc>
                <a:spcPct val="95000"/>
              </a:lnSpc>
              <a:spcBef>
                <a:spcPts val="1200"/>
              </a:spcBef>
              <a:spcAft>
                <a:spcPts val="0"/>
              </a:spcAft>
              <a:buSzPts val="935"/>
              <a:buNone/>
            </a:pPr>
            <a:r>
              <a:rPr lang="ko" sz="1000">
                <a:highlight>
                  <a:schemeClr val="lt1"/>
                </a:highlight>
                <a:latin typeface="Courier New"/>
                <a:ea typeface="Courier New"/>
                <a:cs typeface="Courier New"/>
                <a:sym typeface="Courier New"/>
              </a:rPr>
              <a:t>Episode: 1221   Timestep: 53034   Moves: 42   Average Reward: 79.22   Finish Rate: 1.00</a:t>
            </a:r>
            <a:endParaRPr sz="1000">
              <a:highlight>
                <a:schemeClr val="lt1"/>
              </a:highlight>
              <a:latin typeface="Courier New"/>
              <a:ea typeface="Courier New"/>
              <a:cs typeface="Courier New"/>
              <a:sym typeface="Courier New"/>
            </a:endParaRPr>
          </a:p>
          <a:p>
            <a:pPr marL="0" lvl="0" indent="0" algn="l" rtl="0">
              <a:lnSpc>
                <a:spcPct val="95000"/>
              </a:lnSpc>
              <a:spcBef>
                <a:spcPts val="1200"/>
              </a:spcBef>
              <a:spcAft>
                <a:spcPts val="0"/>
              </a:spcAft>
              <a:buSzPts val="935"/>
              <a:buNone/>
            </a:pPr>
            <a:r>
              <a:rPr lang="ko" sz="1000">
                <a:highlight>
                  <a:schemeClr val="lt1"/>
                </a:highlight>
                <a:latin typeface="Courier New"/>
                <a:ea typeface="Courier New"/>
                <a:cs typeface="Courier New"/>
                <a:sym typeface="Courier New"/>
              </a:rPr>
              <a:t>Episode: 1222   Timestep: 53078   Moves: 44   Average Reward: 79.22   Finish Rate: 1.00</a:t>
            </a:r>
            <a:endParaRPr sz="1000">
              <a:highlight>
                <a:schemeClr val="lt1"/>
              </a:highlight>
              <a:latin typeface="Courier New"/>
              <a:ea typeface="Courier New"/>
              <a:cs typeface="Courier New"/>
              <a:sym typeface="Courier New"/>
            </a:endParaRPr>
          </a:p>
          <a:p>
            <a:pPr marL="0" lvl="0" indent="0" algn="l" rtl="0">
              <a:lnSpc>
                <a:spcPct val="95000"/>
              </a:lnSpc>
              <a:spcBef>
                <a:spcPts val="1200"/>
              </a:spcBef>
              <a:spcAft>
                <a:spcPts val="0"/>
              </a:spcAft>
              <a:buSzPts val="935"/>
              <a:buNone/>
            </a:pPr>
            <a:r>
              <a:rPr lang="ko" sz="1000">
                <a:highlight>
                  <a:schemeClr val="lt1"/>
                </a:highlight>
                <a:latin typeface="Courier New"/>
                <a:ea typeface="Courier New"/>
                <a:cs typeface="Courier New"/>
                <a:sym typeface="Courier New"/>
              </a:rPr>
              <a:t>Episode: 1223   Timestep: 53122   Moves: 44   Average Reward: 79.22   Finish Rate: 1.00</a:t>
            </a:r>
            <a:endParaRPr sz="1000">
              <a:highlight>
                <a:schemeClr val="lt1"/>
              </a:highlight>
              <a:latin typeface="Courier New"/>
              <a:ea typeface="Courier New"/>
              <a:cs typeface="Courier New"/>
              <a:sym typeface="Courier New"/>
            </a:endParaRPr>
          </a:p>
          <a:p>
            <a:pPr marL="0" lvl="0" indent="0" algn="l" rtl="0">
              <a:lnSpc>
                <a:spcPct val="95000"/>
              </a:lnSpc>
              <a:spcBef>
                <a:spcPts val="1200"/>
              </a:spcBef>
              <a:spcAft>
                <a:spcPts val="0"/>
              </a:spcAft>
              <a:buSzPts val="935"/>
              <a:buNone/>
            </a:pPr>
            <a:r>
              <a:rPr lang="ko" sz="1000">
                <a:highlight>
                  <a:schemeClr val="lt1"/>
                </a:highlight>
                <a:latin typeface="Courier New"/>
                <a:ea typeface="Courier New"/>
                <a:cs typeface="Courier New"/>
                <a:sym typeface="Courier New"/>
              </a:rPr>
              <a:t>Episode: 1224   Timestep: 53164   Moves: 42   Average Reward: 79.22   Finish Rate: 1.00</a:t>
            </a:r>
            <a:endParaRPr sz="1000">
              <a:highlight>
                <a:schemeClr val="lt1"/>
              </a:highlight>
              <a:latin typeface="Courier New"/>
              <a:ea typeface="Courier New"/>
              <a:cs typeface="Courier New"/>
              <a:sym typeface="Courier New"/>
            </a:endParaRPr>
          </a:p>
          <a:p>
            <a:pPr marL="0" lvl="0" indent="0" algn="l" rtl="0">
              <a:lnSpc>
                <a:spcPct val="95000"/>
              </a:lnSpc>
              <a:spcBef>
                <a:spcPts val="1200"/>
              </a:spcBef>
              <a:spcAft>
                <a:spcPts val="0"/>
              </a:spcAft>
              <a:buSzPts val="935"/>
              <a:buNone/>
            </a:pPr>
            <a:r>
              <a:rPr lang="ko" sz="1000">
                <a:highlight>
                  <a:schemeClr val="lt1"/>
                </a:highlight>
                <a:latin typeface="Courier New"/>
                <a:ea typeface="Courier New"/>
                <a:cs typeface="Courier New"/>
                <a:sym typeface="Courier New"/>
              </a:rPr>
              <a:t>Episode: 1225   Timestep: 53208   Moves: 44   Average Reward: 79.23   Finish Rate: 1.00</a:t>
            </a:r>
            <a:endParaRPr sz="1000">
              <a:highlight>
                <a:schemeClr val="lt1"/>
              </a:highlight>
              <a:latin typeface="Courier New"/>
              <a:ea typeface="Courier New"/>
              <a:cs typeface="Courier New"/>
              <a:sym typeface="Courier New"/>
            </a:endParaRPr>
          </a:p>
          <a:p>
            <a:pPr marL="0" lvl="0" indent="0" algn="l" rtl="0">
              <a:lnSpc>
                <a:spcPct val="95000"/>
              </a:lnSpc>
              <a:spcBef>
                <a:spcPts val="1200"/>
              </a:spcBef>
              <a:spcAft>
                <a:spcPts val="0"/>
              </a:spcAft>
              <a:buSzPts val="935"/>
              <a:buNone/>
            </a:pPr>
            <a:r>
              <a:rPr lang="ko" sz="1000">
                <a:highlight>
                  <a:schemeClr val="lt1"/>
                </a:highlight>
                <a:latin typeface="Courier New"/>
                <a:ea typeface="Courier New"/>
                <a:cs typeface="Courier New"/>
                <a:sym typeface="Courier New"/>
              </a:rPr>
              <a:t>Test performed: 1226, # of wins: 1226</a:t>
            </a:r>
            <a:endParaRPr sz="1000">
              <a:highlight>
                <a:schemeClr val="lt1"/>
              </a:highlight>
              <a:latin typeface="Courier New"/>
              <a:ea typeface="Courier New"/>
              <a:cs typeface="Courier New"/>
              <a:sym typeface="Courier New"/>
            </a:endParaRPr>
          </a:p>
          <a:p>
            <a:pPr marL="0" lvl="0" indent="0" algn="l" rtl="0">
              <a:lnSpc>
                <a:spcPct val="95000"/>
              </a:lnSpc>
              <a:spcBef>
                <a:spcPts val="1200"/>
              </a:spcBef>
              <a:spcAft>
                <a:spcPts val="0"/>
              </a:spcAft>
              <a:buSzPts val="935"/>
              <a:buNone/>
            </a:pPr>
            <a:r>
              <a:rPr lang="ko" sz="1000">
                <a:highlight>
                  <a:schemeClr val="lt1"/>
                </a:highlight>
                <a:latin typeface="Courier New"/>
                <a:ea typeface="Courier New"/>
                <a:cs typeface="Courier New"/>
                <a:sym typeface="Courier New"/>
              </a:rPr>
              <a:t>Win percentage: 100.0%</a:t>
            </a:r>
            <a:endParaRPr sz="1000">
              <a:highlight>
                <a:schemeClr val="lt1"/>
              </a:highlight>
              <a:latin typeface="Courier New"/>
              <a:ea typeface="Courier New"/>
              <a:cs typeface="Courier New"/>
              <a:sym typeface="Courier New"/>
            </a:endParaRPr>
          </a:p>
          <a:p>
            <a:pPr marL="0" lvl="0" indent="0" algn="l" rtl="0">
              <a:lnSpc>
                <a:spcPct val="95000"/>
              </a:lnSpc>
              <a:spcBef>
                <a:spcPts val="1200"/>
              </a:spcBef>
              <a:spcAft>
                <a:spcPts val="0"/>
              </a:spcAft>
              <a:buSzPts val="935"/>
              <a:buNone/>
            </a:pPr>
            <a:r>
              <a:rPr lang="ko" sz="1000">
                <a:highlight>
                  <a:schemeClr val="lt1"/>
                </a:highlight>
                <a:latin typeface="Courier New"/>
                <a:ea typeface="Courier New"/>
                <a:cs typeface="Courier New"/>
                <a:sym typeface="Courier New"/>
              </a:rPr>
              <a:t>Average step: 43.39967373572594</a:t>
            </a:r>
            <a:endParaRPr sz="1000">
              <a:highlight>
                <a:schemeClr val="lt1"/>
              </a:highlight>
              <a:latin typeface="Courier New"/>
              <a:ea typeface="Courier New"/>
              <a:cs typeface="Courier New"/>
              <a:sym typeface="Courier New"/>
            </a:endParaRPr>
          </a:p>
          <a:p>
            <a:pPr marL="0" lvl="0" indent="0" algn="l" rtl="0">
              <a:lnSpc>
                <a:spcPct val="95000"/>
              </a:lnSpc>
              <a:spcBef>
                <a:spcPts val="1200"/>
              </a:spcBef>
              <a:spcAft>
                <a:spcPts val="1200"/>
              </a:spcAft>
              <a:buSzPts val="935"/>
              <a:buNone/>
            </a:pPr>
            <a:r>
              <a:rPr lang="ko" sz="1000">
                <a:highlight>
                  <a:schemeClr val="lt1"/>
                </a:highlight>
                <a:latin typeface="Courier New"/>
                <a:ea typeface="Courier New"/>
                <a:cs typeface="Courier New"/>
                <a:sym typeface="Courier New"/>
              </a:rPr>
              <a:t>1.0</a:t>
            </a:r>
            <a:endParaRPr sz="1000">
              <a:highlight>
                <a:schemeClr val="lt1"/>
              </a:highlight>
              <a:latin typeface="Courier New"/>
              <a:ea typeface="Courier New"/>
              <a:cs typeface="Courier New"/>
              <a:sym typeface="Courier New"/>
            </a:endParaRPr>
          </a:p>
        </p:txBody>
      </p:sp>
      <p:pic>
        <p:nvPicPr>
          <p:cNvPr id="413" name="Google Shape;413;p47"/>
          <p:cNvPicPr preferRelativeResize="0"/>
          <p:nvPr/>
        </p:nvPicPr>
        <p:blipFill>
          <a:blip r:embed="rId3">
            <a:alphaModFix/>
          </a:blip>
          <a:stretch>
            <a:fillRect/>
          </a:stretch>
        </p:blipFill>
        <p:spPr>
          <a:xfrm>
            <a:off x="5183145" y="1101975"/>
            <a:ext cx="3155918" cy="3506575"/>
          </a:xfrm>
          <a:prstGeom prst="rect">
            <a:avLst/>
          </a:prstGeom>
          <a:noFill/>
          <a:ln>
            <a:noFill/>
          </a:ln>
        </p:spPr>
      </p:pic>
      <p:sp>
        <p:nvSpPr>
          <p:cNvPr id="414" name="Google Shape;414;p47"/>
          <p:cNvSpPr txBox="1">
            <a:spLocks noGrp="1"/>
          </p:cNvSpPr>
          <p:nvPr>
            <p:ph type="sldNum" idx="12"/>
          </p:nvPr>
        </p:nvSpPr>
        <p:spPr>
          <a:xfrm>
            <a:off x="8454058" y="4602142"/>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ltLang="ko"/>
              <a:t>33</a:t>
            </a:fld>
            <a:endParaRPr/>
          </a:p>
        </p:txBody>
      </p:sp>
      <p:sp>
        <p:nvSpPr>
          <p:cNvPr id="415" name="Google Shape;415;p47"/>
          <p:cNvSpPr txBox="1"/>
          <p:nvPr/>
        </p:nvSpPr>
        <p:spPr>
          <a:xfrm>
            <a:off x="706100" y="772250"/>
            <a:ext cx="1675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 b="1"/>
              <a:t>…...</a:t>
            </a:r>
            <a:endParaRPr b="1"/>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20" name="Google Shape;420;p48"/>
          <p:cNvSpPr txBox="1">
            <a:spLocks noGrp="1"/>
          </p:cNvSpPr>
          <p:nvPr>
            <p:ph type="body" idx="1"/>
          </p:nvPr>
        </p:nvSpPr>
        <p:spPr>
          <a:xfrm>
            <a:off x="1980600" y="1153800"/>
            <a:ext cx="5640000" cy="2955300"/>
          </a:xfrm>
          <a:prstGeom prst="rect">
            <a:avLst/>
          </a:prstGeom>
        </p:spPr>
        <p:txBody>
          <a:bodyPr spcFirstLastPara="1" wrap="square" lIns="91425" tIns="91425" rIns="91425" bIns="91425" anchor="t" anchorCtr="0">
            <a:spAutoFit/>
          </a:bodyPr>
          <a:lstStyle/>
          <a:p>
            <a:pPr marL="457200" lvl="0" indent="-342900" algn="l" rtl="0">
              <a:lnSpc>
                <a:spcPct val="150000"/>
              </a:lnSpc>
              <a:spcBef>
                <a:spcPts val="0"/>
              </a:spcBef>
              <a:spcAft>
                <a:spcPts val="0"/>
              </a:spcAft>
              <a:buSzPts val="1800"/>
              <a:buAutoNum type="arabicPeriod"/>
            </a:pPr>
            <a:r>
              <a:rPr lang="ko" b="1"/>
              <a:t>(Env.)    Grid Map</a:t>
            </a:r>
            <a:endParaRPr b="1"/>
          </a:p>
          <a:p>
            <a:pPr marL="457200" lvl="0" indent="-342900" algn="l" rtl="0">
              <a:lnSpc>
                <a:spcPct val="150000"/>
              </a:lnSpc>
              <a:spcBef>
                <a:spcPts val="0"/>
              </a:spcBef>
              <a:spcAft>
                <a:spcPts val="0"/>
              </a:spcAft>
              <a:buSzPts val="1800"/>
              <a:buAutoNum type="arabicPeriod"/>
            </a:pPr>
            <a:r>
              <a:rPr lang="ko" b="1"/>
              <a:t>(Input)  Observations</a:t>
            </a:r>
            <a:endParaRPr b="1"/>
          </a:p>
          <a:p>
            <a:pPr marL="457200" lvl="0" indent="-342900" algn="l" rtl="0">
              <a:lnSpc>
                <a:spcPct val="150000"/>
              </a:lnSpc>
              <a:spcBef>
                <a:spcPts val="0"/>
              </a:spcBef>
              <a:spcAft>
                <a:spcPts val="0"/>
              </a:spcAft>
              <a:buSzPts val="1800"/>
              <a:buAutoNum type="arabicPeriod"/>
            </a:pPr>
            <a:r>
              <a:rPr lang="ko" b="1"/>
              <a:t>(Env.)    Distance-to-Target Reward</a:t>
            </a:r>
            <a:endParaRPr b="1"/>
          </a:p>
          <a:p>
            <a:pPr marL="457200" lvl="0" indent="-342900" algn="l" rtl="0">
              <a:lnSpc>
                <a:spcPct val="150000"/>
              </a:lnSpc>
              <a:spcBef>
                <a:spcPts val="0"/>
              </a:spcBef>
              <a:spcAft>
                <a:spcPts val="0"/>
              </a:spcAft>
              <a:buSzPts val="1800"/>
              <a:buAutoNum type="arabicPeriod"/>
            </a:pPr>
            <a:r>
              <a:rPr lang="ko" b="1"/>
              <a:t>(Env.)    Rules of the Game</a:t>
            </a:r>
            <a:endParaRPr b="1"/>
          </a:p>
          <a:p>
            <a:pPr marL="457200" lvl="0" indent="-342900" algn="l" rtl="0">
              <a:lnSpc>
                <a:spcPct val="150000"/>
              </a:lnSpc>
              <a:spcBef>
                <a:spcPts val="0"/>
              </a:spcBef>
              <a:spcAft>
                <a:spcPts val="0"/>
              </a:spcAft>
              <a:buSzPts val="1800"/>
              <a:buAutoNum type="arabicPeriod"/>
            </a:pPr>
            <a:r>
              <a:rPr lang="ko" b="1"/>
              <a:t>(Main)   Action masking &amp; (Env.) Move block</a:t>
            </a:r>
            <a:endParaRPr b="1"/>
          </a:p>
          <a:p>
            <a:pPr marL="457200" lvl="0" indent="-342900" algn="l" rtl="0">
              <a:lnSpc>
                <a:spcPct val="150000"/>
              </a:lnSpc>
              <a:spcBef>
                <a:spcPts val="0"/>
              </a:spcBef>
              <a:spcAft>
                <a:spcPts val="0"/>
              </a:spcAft>
              <a:buSzPts val="1800"/>
              <a:buAutoNum type="arabicPeriod"/>
            </a:pPr>
            <a:r>
              <a:rPr lang="ko" b="1"/>
              <a:t>(Agent) Network</a:t>
            </a:r>
            <a:endParaRPr b="1"/>
          </a:p>
          <a:p>
            <a:pPr marL="457200" lvl="0" indent="-342900" algn="l" rtl="0">
              <a:lnSpc>
                <a:spcPct val="150000"/>
              </a:lnSpc>
              <a:spcBef>
                <a:spcPts val="0"/>
              </a:spcBef>
              <a:spcAft>
                <a:spcPts val="0"/>
              </a:spcAft>
              <a:buSzPts val="1800"/>
              <a:buAutoNum type="arabicPeriod"/>
            </a:pPr>
            <a:r>
              <a:rPr lang="ko" b="1"/>
              <a:t>(Main)   Hyperparameters</a:t>
            </a:r>
            <a:endParaRPr b="1"/>
          </a:p>
        </p:txBody>
      </p:sp>
      <p:sp>
        <p:nvSpPr>
          <p:cNvPr id="421" name="Google Shape;421;p48"/>
          <p:cNvSpPr txBox="1">
            <a:spLocks noGrp="1"/>
          </p:cNvSpPr>
          <p:nvPr>
            <p:ph type="title"/>
          </p:nvPr>
        </p:nvSpPr>
        <p:spPr>
          <a:xfrm>
            <a:off x="83100" y="10775"/>
            <a:ext cx="85206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ko"/>
              <a:t>개선한 사항</a:t>
            </a:r>
            <a:endParaRPr/>
          </a:p>
        </p:txBody>
      </p:sp>
      <p:sp>
        <p:nvSpPr>
          <p:cNvPr id="422" name="Google Shape;422;p48"/>
          <p:cNvSpPr txBox="1">
            <a:spLocks noGrp="1"/>
          </p:cNvSpPr>
          <p:nvPr>
            <p:ph type="sldNum" idx="12"/>
          </p:nvPr>
        </p:nvSpPr>
        <p:spPr>
          <a:xfrm>
            <a:off x="8454058" y="4602142"/>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ltLang="ko"/>
              <a:t>34</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427" name="Google Shape;427;p49"/>
          <p:cNvSpPr txBox="1">
            <a:spLocks noGrp="1"/>
          </p:cNvSpPr>
          <p:nvPr>
            <p:ph type="title"/>
          </p:nvPr>
        </p:nvSpPr>
        <p:spPr>
          <a:xfrm>
            <a:off x="83100" y="10775"/>
            <a:ext cx="85206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ko"/>
              <a:t>개선사항 1. (Env.) Grid map</a:t>
            </a:r>
            <a:endParaRPr/>
          </a:p>
        </p:txBody>
      </p:sp>
      <p:sp>
        <p:nvSpPr>
          <p:cNvPr id="428" name="Google Shape;428;p49"/>
          <p:cNvSpPr txBox="1">
            <a:spLocks noGrp="1"/>
          </p:cNvSpPr>
          <p:nvPr>
            <p:ph type="body" idx="1"/>
          </p:nvPr>
        </p:nvSpPr>
        <p:spPr>
          <a:xfrm>
            <a:off x="235500" y="3235525"/>
            <a:ext cx="2429100" cy="1582500"/>
          </a:xfrm>
          <a:prstGeom prst="rect">
            <a:avLst/>
          </a:prstGeom>
        </p:spPr>
        <p:txBody>
          <a:bodyPr spcFirstLastPara="1" wrap="square" lIns="91425" tIns="91425" rIns="91425" bIns="91425" anchor="t" anchorCtr="0">
            <a:normAutofit fontScale="70000" lnSpcReduction="10000"/>
          </a:bodyPr>
          <a:lstStyle/>
          <a:p>
            <a:pPr marL="457200" lvl="0" indent="-300037" algn="l" rtl="0">
              <a:lnSpc>
                <a:spcPct val="150000"/>
              </a:lnSpc>
              <a:spcBef>
                <a:spcPts val="0"/>
              </a:spcBef>
              <a:spcAft>
                <a:spcPts val="0"/>
              </a:spcAft>
              <a:buSzPct val="100000"/>
              <a:buChar char="●"/>
            </a:pPr>
            <a:r>
              <a:rPr lang="ko"/>
              <a:t>빈 선반: 100 → -1</a:t>
            </a:r>
            <a:endParaRPr/>
          </a:p>
          <a:p>
            <a:pPr marL="457200" lvl="0" indent="-300037" algn="l" rtl="0">
              <a:lnSpc>
                <a:spcPct val="150000"/>
              </a:lnSpc>
              <a:spcBef>
                <a:spcPts val="0"/>
              </a:spcBef>
              <a:spcAft>
                <a:spcPts val="0"/>
              </a:spcAft>
              <a:buSzPct val="100000"/>
              <a:buChar char="●"/>
            </a:pPr>
            <a:r>
              <a:rPr lang="ko" b="1"/>
              <a:t>목적지: -100 → 10, 9, 8, …</a:t>
            </a:r>
            <a:endParaRPr b="1"/>
          </a:p>
          <a:p>
            <a:pPr marL="457200" lvl="0" indent="-300037" algn="l" rtl="0">
              <a:lnSpc>
                <a:spcPct val="150000"/>
              </a:lnSpc>
              <a:spcBef>
                <a:spcPts val="0"/>
              </a:spcBef>
              <a:spcAft>
                <a:spcPts val="0"/>
              </a:spcAft>
              <a:buSzPct val="100000"/>
              <a:buChar char="●"/>
            </a:pPr>
            <a:r>
              <a:rPr lang="ko"/>
              <a:t>장애물:      0 → -10</a:t>
            </a:r>
            <a:endParaRPr/>
          </a:p>
          <a:p>
            <a:pPr marL="457200" lvl="0" indent="-300037" algn="l" rtl="0">
              <a:lnSpc>
                <a:spcPct val="150000"/>
              </a:lnSpc>
              <a:spcBef>
                <a:spcPts val="0"/>
              </a:spcBef>
              <a:spcAft>
                <a:spcPts val="0"/>
              </a:spcAft>
              <a:buSzPct val="100000"/>
              <a:buChar char="●"/>
            </a:pPr>
            <a:r>
              <a:rPr lang="ko"/>
              <a:t>현 위치:    -5 → 1</a:t>
            </a:r>
            <a:endParaRPr/>
          </a:p>
          <a:p>
            <a:pPr marL="457200" lvl="0" indent="-300037" algn="l" rtl="0">
              <a:lnSpc>
                <a:spcPct val="150000"/>
              </a:lnSpc>
              <a:spcBef>
                <a:spcPts val="0"/>
              </a:spcBef>
              <a:spcAft>
                <a:spcPts val="0"/>
              </a:spcAft>
              <a:buSzPct val="100000"/>
              <a:buChar char="●"/>
            </a:pPr>
            <a:r>
              <a:rPr lang="ko"/>
              <a:t>그 외:         1 → 0 </a:t>
            </a:r>
            <a:endParaRPr/>
          </a:p>
        </p:txBody>
      </p:sp>
      <p:pic>
        <p:nvPicPr>
          <p:cNvPr id="429" name="Google Shape;429;p49"/>
          <p:cNvPicPr preferRelativeResize="0"/>
          <p:nvPr/>
        </p:nvPicPr>
        <p:blipFill>
          <a:blip r:embed="rId3">
            <a:alphaModFix/>
          </a:blip>
          <a:stretch>
            <a:fillRect/>
          </a:stretch>
        </p:blipFill>
        <p:spPr>
          <a:xfrm>
            <a:off x="596751" y="1233650"/>
            <a:ext cx="1645403" cy="1582500"/>
          </a:xfrm>
          <a:prstGeom prst="rect">
            <a:avLst/>
          </a:prstGeom>
          <a:noFill/>
          <a:ln>
            <a:noFill/>
          </a:ln>
        </p:spPr>
      </p:pic>
      <p:pic>
        <p:nvPicPr>
          <p:cNvPr id="430" name="Google Shape;430;p49"/>
          <p:cNvPicPr preferRelativeResize="0"/>
          <p:nvPr/>
        </p:nvPicPr>
        <p:blipFill>
          <a:blip r:embed="rId4">
            <a:alphaModFix/>
          </a:blip>
          <a:stretch>
            <a:fillRect/>
          </a:stretch>
        </p:blipFill>
        <p:spPr>
          <a:xfrm>
            <a:off x="3139675" y="1104000"/>
            <a:ext cx="2212625" cy="1986775"/>
          </a:xfrm>
          <a:prstGeom prst="rect">
            <a:avLst/>
          </a:prstGeom>
          <a:noFill/>
          <a:ln>
            <a:noFill/>
          </a:ln>
        </p:spPr>
      </p:pic>
      <p:pic>
        <p:nvPicPr>
          <p:cNvPr id="431" name="Google Shape;431;p49"/>
          <p:cNvPicPr preferRelativeResize="0"/>
          <p:nvPr/>
        </p:nvPicPr>
        <p:blipFill>
          <a:blip r:embed="rId5">
            <a:alphaModFix/>
          </a:blip>
          <a:stretch>
            <a:fillRect/>
          </a:stretch>
        </p:blipFill>
        <p:spPr>
          <a:xfrm>
            <a:off x="6091550" y="1104001"/>
            <a:ext cx="2212625" cy="1986768"/>
          </a:xfrm>
          <a:prstGeom prst="rect">
            <a:avLst/>
          </a:prstGeom>
          <a:noFill/>
          <a:ln>
            <a:noFill/>
          </a:ln>
        </p:spPr>
      </p:pic>
      <p:sp>
        <p:nvSpPr>
          <p:cNvPr id="432" name="Google Shape;432;p49"/>
          <p:cNvSpPr txBox="1">
            <a:spLocks noGrp="1"/>
          </p:cNvSpPr>
          <p:nvPr>
            <p:ph type="body" idx="1"/>
          </p:nvPr>
        </p:nvSpPr>
        <p:spPr>
          <a:xfrm>
            <a:off x="2843725" y="3239550"/>
            <a:ext cx="2904000" cy="1582500"/>
          </a:xfrm>
          <a:prstGeom prst="rect">
            <a:avLst/>
          </a:prstGeom>
        </p:spPr>
        <p:txBody>
          <a:bodyPr spcFirstLastPara="1" wrap="square" lIns="91425" tIns="91425" rIns="91425" bIns="91425" anchor="t" anchorCtr="0">
            <a:normAutofit fontScale="70000" lnSpcReduction="10000"/>
          </a:bodyPr>
          <a:lstStyle/>
          <a:p>
            <a:pPr marL="0" lvl="0" indent="0" algn="l" rtl="0">
              <a:lnSpc>
                <a:spcPct val="150000"/>
              </a:lnSpc>
              <a:spcBef>
                <a:spcPts val="0"/>
              </a:spcBef>
              <a:spcAft>
                <a:spcPts val="0"/>
              </a:spcAft>
              <a:buNone/>
            </a:pPr>
            <a:r>
              <a:rPr lang="ko">
                <a:solidFill>
                  <a:srgbClr val="3C78D8"/>
                </a:solidFill>
              </a:rPr>
              <a:t>빈 선반에 부딪히면 종료하지 않음</a:t>
            </a:r>
            <a:endParaRPr>
              <a:solidFill>
                <a:srgbClr val="3C78D8"/>
              </a:solidFill>
            </a:endParaRPr>
          </a:p>
          <a:p>
            <a:pPr marL="0" lvl="0" indent="0" algn="l" rtl="0">
              <a:lnSpc>
                <a:spcPct val="150000"/>
              </a:lnSpc>
              <a:spcBef>
                <a:spcPts val="0"/>
              </a:spcBef>
              <a:spcAft>
                <a:spcPts val="0"/>
              </a:spcAft>
              <a:buNone/>
            </a:pPr>
            <a:r>
              <a:rPr lang="ko" b="1">
                <a:solidFill>
                  <a:srgbClr val="3C78D8"/>
                </a:solidFill>
              </a:rPr>
              <a:t>목적지 그리드 값을 차등화</a:t>
            </a:r>
            <a:endParaRPr b="1">
              <a:solidFill>
                <a:srgbClr val="3C78D8"/>
              </a:solidFill>
            </a:endParaRPr>
          </a:p>
          <a:p>
            <a:pPr marL="0" lvl="0" indent="0" algn="l" rtl="0">
              <a:lnSpc>
                <a:spcPct val="150000"/>
              </a:lnSpc>
              <a:spcBef>
                <a:spcPts val="0"/>
              </a:spcBef>
              <a:spcAft>
                <a:spcPts val="0"/>
              </a:spcAft>
              <a:buNone/>
            </a:pPr>
            <a:r>
              <a:rPr lang="ko">
                <a:solidFill>
                  <a:srgbClr val="3C78D8"/>
                </a:solidFill>
              </a:rPr>
              <a:t>장애물 값을 목적지 값과 같은 수준으로 조정</a:t>
            </a:r>
            <a:endParaRPr>
              <a:solidFill>
                <a:srgbClr val="3C78D8"/>
              </a:solidFill>
            </a:endParaRPr>
          </a:p>
          <a:p>
            <a:pPr marL="0" lvl="0" indent="0" algn="l" rtl="0">
              <a:lnSpc>
                <a:spcPct val="150000"/>
              </a:lnSpc>
              <a:spcBef>
                <a:spcPts val="0"/>
              </a:spcBef>
              <a:spcAft>
                <a:spcPts val="0"/>
              </a:spcAft>
              <a:buNone/>
            </a:pPr>
            <a:r>
              <a:rPr lang="ko">
                <a:solidFill>
                  <a:srgbClr val="3C78D8"/>
                </a:solidFill>
              </a:rPr>
              <a:t>현 위치값 조정</a:t>
            </a:r>
            <a:endParaRPr>
              <a:solidFill>
                <a:srgbClr val="3C78D8"/>
              </a:solidFill>
            </a:endParaRPr>
          </a:p>
          <a:p>
            <a:pPr marL="0" lvl="0" indent="0" algn="l" rtl="0">
              <a:lnSpc>
                <a:spcPct val="150000"/>
              </a:lnSpc>
              <a:spcBef>
                <a:spcPts val="0"/>
              </a:spcBef>
              <a:spcAft>
                <a:spcPts val="0"/>
              </a:spcAft>
              <a:buNone/>
            </a:pPr>
            <a:r>
              <a:rPr lang="ko">
                <a:solidFill>
                  <a:srgbClr val="3C78D8"/>
                </a:solidFill>
              </a:rPr>
              <a:t>그 외의 기본값 조정 </a:t>
            </a:r>
            <a:endParaRPr>
              <a:solidFill>
                <a:srgbClr val="3C78D8"/>
              </a:solidFill>
            </a:endParaRPr>
          </a:p>
        </p:txBody>
      </p:sp>
      <p:sp>
        <p:nvSpPr>
          <p:cNvPr id="433" name="Google Shape;433;p49"/>
          <p:cNvSpPr txBox="1">
            <a:spLocks noGrp="1"/>
          </p:cNvSpPr>
          <p:nvPr>
            <p:ph type="body" idx="1"/>
          </p:nvPr>
        </p:nvSpPr>
        <p:spPr>
          <a:xfrm>
            <a:off x="5850025" y="3675305"/>
            <a:ext cx="3212400" cy="461700"/>
          </a:xfrm>
          <a:prstGeom prst="rect">
            <a:avLst/>
          </a:prstGeom>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ko" b="1">
                <a:solidFill>
                  <a:srgbClr val="CC0000"/>
                </a:solidFill>
              </a:rPr>
              <a:t>✔  그리드 값 간의 편차 축소</a:t>
            </a:r>
            <a:endParaRPr b="1">
              <a:solidFill>
                <a:srgbClr val="CC0000"/>
              </a:solidFill>
            </a:endParaRPr>
          </a:p>
        </p:txBody>
      </p:sp>
      <p:pic>
        <p:nvPicPr>
          <p:cNvPr id="434" name="Google Shape;434;p49"/>
          <p:cNvPicPr preferRelativeResize="0"/>
          <p:nvPr/>
        </p:nvPicPr>
        <p:blipFill>
          <a:blip r:embed="rId6">
            <a:alphaModFix/>
          </a:blip>
          <a:stretch>
            <a:fillRect/>
          </a:stretch>
        </p:blipFill>
        <p:spPr>
          <a:xfrm>
            <a:off x="5487015" y="1885871"/>
            <a:ext cx="561375" cy="503900"/>
          </a:xfrm>
          <a:prstGeom prst="rect">
            <a:avLst/>
          </a:prstGeom>
          <a:noFill/>
          <a:ln>
            <a:noFill/>
          </a:ln>
        </p:spPr>
      </p:pic>
      <p:sp>
        <p:nvSpPr>
          <p:cNvPr id="435" name="Google Shape;435;p49"/>
          <p:cNvSpPr txBox="1">
            <a:spLocks noGrp="1"/>
          </p:cNvSpPr>
          <p:nvPr>
            <p:ph type="sldNum" idx="12"/>
          </p:nvPr>
        </p:nvSpPr>
        <p:spPr>
          <a:xfrm>
            <a:off x="8454058" y="4602142"/>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ltLang="ko"/>
              <a:t>35</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pic>
        <p:nvPicPr>
          <p:cNvPr id="440" name="Google Shape;440;p50"/>
          <p:cNvPicPr preferRelativeResize="0"/>
          <p:nvPr/>
        </p:nvPicPr>
        <p:blipFill>
          <a:blip r:embed="rId3">
            <a:alphaModFix/>
          </a:blip>
          <a:stretch>
            <a:fillRect/>
          </a:stretch>
        </p:blipFill>
        <p:spPr>
          <a:xfrm>
            <a:off x="3187650" y="1336080"/>
            <a:ext cx="2164652" cy="2060688"/>
          </a:xfrm>
          <a:prstGeom prst="rect">
            <a:avLst/>
          </a:prstGeom>
          <a:noFill/>
          <a:ln>
            <a:noFill/>
          </a:ln>
        </p:spPr>
      </p:pic>
      <p:sp>
        <p:nvSpPr>
          <p:cNvPr id="441" name="Google Shape;441;p50"/>
          <p:cNvSpPr txBox="1">
            <a:spLocks noGrp="1"/>
          </p:cNvSpPr>
          <p:nvPr>
            <p:ph type="title"/>
          </p:nvPr>
        </p:nvSpPr>
        <p:spPr>
          <a:xfrm>
            <a:off x="83100" y="10775"/>
            <a:ext cx="85206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ko"/>
              <a:t>개선사항 2. (Input) Observations</a:t>
            </a:r>
            <a:endParaRPr/>
          </a:p>
        </p:txBody>
      </p:sp>
      <p:sp>
        <p:nvSpPr>
          <p:cNvPr id="442" name="Google Shape;442;p50"/>
          <p:cNvSpPr txBox="1">
            <a:spLocks noGrp="1"/>
          </p:cNvSpPr>
          <p:nvPr>
            <p:ph type="body" idx="1"/>
          </p:nvPr>
        </p:nvSpPr>
        <p:spPr>
          <a:xfrm>
            <a:off x="597400" y="3320575"/>
            <a:ext cx="1850400" cy="1272600"/>
          </a:xfrm>
          <a:prstGeom prst="rect">
            <a:avLst/>
          </a:prstGeom>
        </p:spPr>
        <p:txBody>
          <a:bodyPr spcFirstLastPara="1" wrap="square" lIns="91425" tIns="91425" rIns="91425" bIns="91425" anchor="t" anchorCtr="0">
            <a:normAutofit lnSpcReduction="10000"/>
          </a:bodyPr>
          <a:lstStyle/>
          <a:p>
            <a:pPr marL="0" lvl="0" indent="0" algn="ctr" rtl="0">
              <a:lnSpc>
                <a:spcPct val="115000"/>
              </a:lnSpc>
              <a:spcBef>
                <a:spcPts val="0"/>
              </a:spcBef>
              <a:spcAft>
                <a:spcPts val="0"/>
              </a:spcAft>
              <a:buNone/>
            </a:pPr>
            <a:r>
              <a:rPr lang="ko" sz="1600"/>
              <a:t>출발지</a:t>
            </a:r>
            <a:r>
              <a:rPr lang="ko" sz="1600" b="1"/>
              <a:t> → </a:t>
            </a:r>
            <a:r>
              <a:rPr lang="ko" sz="1600"/>
              <a:t>목적지</a:t>
            </a:r>
            <a:endParaRPr sz="1600"/>
          </a:p>
          <a:p>
            <a:pPr marL="0" lvl="0" indent="0" algn="ctr" rtl="0">
              <a:lnSpc>
                <a:spcPct val="115000"/>
              </a:lnSpc>
              <a:spcBef>
                <a:spcPts val="0"/>
              </a:spcBef>
              <a:spcAft>
                <a:spcPts val="0"/>
              </a:spcAft>
              <a:buNone/>
            </a:pPr>
            <a:r>
              <a:rPr lang="ko" sz="1200"/>
              <a:t>[9, 4] </a:t>
            </a:r>
            <a:r>
              <a:rPr lang="ko" sz="1200" b="1"/>
              <a:t>→</a:t>
            </a:r>
            <a:r>
              <a:rPr lang="ko" sz="1200"/>
              <a:t> [0, 3]</a:t>
            </a:r>
            <a:endParaRPr sz="1200"/>
          </a:p>
          <a:p>
            <a:pPr marL="0" lvl="0" indent="0" algn="ctr" rtl="0">
              <a:lnSpc>
                <a:spcPct val="115000"/>
              </a:lnSpc>
              <a:spcBef>
                <a:spcPts val="0"/>
              </a:spcBef>
              <a:spcAft>
                <a:spcPts val="0"/>
              </a:spcAft>
              <a:buNone/>
            </a:pPr>
            <a:r>
              <a:rPr lang="ko" sz="1200"/>
              <a:t>[0, 3] </a:t>
            </a:r>
            <a:r>
              <a:rPr lang="ko" sz="1200" b="1"/>
              <a:t>→</a:t>
            </a:r>
            <a:r>
              <a:rPr lang="ko" sz="1200"/>
              <a:t> [0, 7]</a:t>
            </a:r>
            <a:endParaRPr sz="1200"/>
          </a:p>
          <a:p>
            <a:pPr marL="0" lvl="0" indent="0" algn="ctr" rtl="0">
              <a:lnSpc>
                <a:spcPct val="115000"/>
              </a:lnSpc>
              <a:spcBef>
                <a:spcPts val="0"/>
              </a:spcBef>
              <a:spcAft>
                <a:spcPts val="0"/>
              </a:spcAft>
              <a:buNone/>
            </a:pPr>
            <a:r>
              <a:rPr lang="ko" sz="1200"/>
              <a:t>[0, 7] </a:t>
            </a:r>
            <a:r>
              <a:rPr lang="ko" sz="1200" b="1"/>
              <a:t>→</a:t>
            </a:r>
            <a:r>
              <a:rPr lang="ko" sz="1200"/>
              <a:t> [0, 8]</a:t>
            </a:r>
            <a:endParaRPr sz="1200"/>
          </a:p>
          <a:p>
            <a:pPr marL="0" lvl="0" indent="0" algn="ctr" rtl="0">
              <a:lnSpc>
                <a:spcPct val="115000"/>
              </a:lnSpc>
              <a:spcBef>
                <a:spcPts val="0"/>
              </a:spcBef>
              <a:spcAft>
                <a:spcPts val="0"/>
              </a:spcAft>
              <a:buClr>
                <a:schemeClr val="dk1"/>
              </a:buClr>
              <a:buSzPts val="1100"/>
              <a:buFont typeface="Arial"/>
              <a:buNone/>
            </a:pPr>
            <a:r>
              <a:rPr lang="ko" sz="1200"/>
              <a:t>[0, 8] </a:t>
            </a:r>
            <a:r>
              <a:rPr lang="ko" sz="1200" b="1"/>
              <a:t>→</a:t>
            </a:r>
            <a:r>
              <a:rPr lang="ko" sz="1200"/>
              <a:t> [9, 4]</a:t>
            </a:r>
            <a:endParaRPr sz="1200"/>
          </a:p>
        </p:txBody>
      </p:sp>
      <p:pic>
        <p:nvPicPr>
          <p:cNvPr id="443" name="Google Shape;443;p50"/>
          <p:cNvPicPr preferRelativeResize="0"/>
          <p:nvPr/>
        </p:nvPicPr>
        <p:blipFill>
          <a:blip r:embed="rId4">
            <a:alphaModFix/>
          </a:blip>
          <a:stretch>
            <a:fillRect/>
          </a:stretch>
        </p:blipFill>
        <p:spPr>
          <a:xfrm>
            <a:off x="6106911" y="1059775"/>
            <a:ext cx="2164653" cy="2052244"/>
          </a:xfrm>
          <a:prstGeom prst="rect">
            <a:avLst/>
          </a:prstGeom>
          <a:noFill/>
          <a:ln>
            <a:noFill/>
          </a:ln>
        </p:spPr>
      </p:pic>
      <p:pic>
        <p:nvPicPr>
          <p:cNvPr id="444" name="Google Shape;444;p50"/>
          <p:cNvPicPr preferRelativeResize="0"/>
          <p:nvPr/>
        </p:nvPicPr>
        <p:blipFill>
          <a:blip r:embed="rId5">
            <a:alphaModFix/>
          </a:blip>
          <a:stretch>
            <a:fillRect/>
          </a:stretch>
        </p:blipFill>
        <p:spPr>
          <a:xfrm>
            <a:off x="397350" y="1405075"/>
            <a:ext cx="2050469" cy="1913025"/>
          </a:xfrm>
          <a:prstGeom prst="rect">
            <a:avLst/>
          </a:prstGeom>
          <a:noFill/>
          <a:ln>
            <a:noFill/>
          </a:ln>
        </p:spPr>
      </p:pic>
      <p:pic>
        <p:nvPicPr>
          <p:cNvPr id="445" name="Google Shape;445;p50"/>
          <p:cNvPicPr preferRelativeResize="0"/>
          <p:nvPr/>
        </p:nvPicPr>
        <p:blipFill>
          <a:blip r:embed="rId4">
            <a:alphaModFix/>
          </a:blip>
          <a:stretch>
            <a:fillRect/>
          </a:stretch>
        </p:blipFill>
        <p:spPr>
          <a:xfrm>
            <a:off x="6244532" y="1195994"/>
            <a:ext cx="2164653" cy="2052244"/>
          </a:xfrm>
          <a:prstGeom prst="rect">
            <a:avLst/>
          </a:prstGeom>
          <a:noFill/>
          <a:ln>
            <a:noFill/>
          </a:ln>
        </p:spPr>
      </p:pic>
      <p:pic>
        <p:nvPicPr>
          <p:cNvPr id="446" name="Google Shape;446;p50"/>
          <p:cNvPicPr preferRelativeResize="0"/>
          <p:nvPr/>
        </p:nvPicPr>
        <p:blipFill>
          <a:blip r:embed="rId4">
            <a:alphaModFix/>
          </a:blip>
          <a:stretch>
            <a:fillRect/>
          </a:stretch>
        </p:blipFill>
        <p:spPr>
          <a:xfrm>
            <a:off x="6382152" y="1332212"/>
            <a:ext cx="2164653" cy="2052244"/>
          </a:xfrm>
          <a:prstGeom prst="rect">
            <a:avLst/>
          </a:prstGeom>
          <a:noFill/>
          <a:ln>
            <a:noFill/>
          </a:ln>
        </p:spPr>
      </p:pic>
      <p:pic>
        <p:nvPicPr>
          <p:cNvPr id="447" name="Google Shape;447;p50"/>
          <p:cNvPicPr preferRelativeResize="0"/>
          <p:nvPr/>
        </p:nvPicPr>
        <p:blipFill>
          <a:blip r:embed="rId4">
            <a:alphaModFix/>
          </a:blip>
          <a:stretch>
            <a:fillRect/>
          </a:stretch>
        </p:blipFill>
        <p:spPr>
          <a:xfrm>
            <a:off x="6519772" y="1468431"/>
            <a:ext cx="2164653" cy="2052244"/>
          </a:xfrm>
          <a:prstGeom prst="rect">
            <a:avLst/>
          </a:prstGeom>
          <a:noFill/>
          <a:ln>
            <a:noFill/>
          </a:ln>
        </p:spPr>
      </p:pic>
      <p:pic>
        <p:nvPicPr>
          <p:cNvPr id="448" name="Google Shape;448;p50"/>
          <p:cNvPicPr preferRelativeResize="0"/>
          <p:nvPr/>
        </p:nvPicPr>
        <p:blipFill>
          <a:blip r:embed="rId6">
            <a:alphaModFix/>
          </a:blip>
          <a:stretch>
            <a:fillRect/>
          </a:stretch>
        </p:blipFill>
        <p:spPr>
          <a:xfrm>
            <a:off x="5487015" y="2114471"/>
            <a:ext cx="561375" cy="503900"/>
          </a:xfrm>
          <a:prstGeom prst="rect">
            <a:avLst/>
          </a:prstGeom>
          <a:noFill/>
          <a:ln>
            <a:noFill/>
          </a:ln>
        </p:spPr>
      </p:pic>
      <p:pic>
        <p:nvPicPr>
          <p:cNvPr id="449" name="Google Shape;449;p50"/>
          <p:cNvPicPr preferRelativeResize="0"/>
          <p:nvPr/>
        </p:nvPicPr>
        <p:blipFill>
          <a:blip r:embed="rId6">
            <a:alphaModFix/>
          </a:blip>
          <a:stretch>
            <a:fillRect/>
          </a:stretch>
        </p:blipFill>
        <p:spPr>
          <a:xfrm>
            <a:off x="2613240" y="2114471"/>
            <a:ext cx="561375" cy="503900"/>
          </a:xfrm>
          <a:prstGeom prst="rect">
            <a:avLst/>
          </a:prstGeom>
          <a:noFill/>
          <a:ln>
            <a:noFill/>
          </a:ln>
        </p:spPr>
      </p:pic>
      <p:sp>
        <p:nvSpPr>
          <p:cNvPr id="450" name="Google Shape;450;p50"/>
          <p:cNvSpPr txBox="1">
            <a:spLocks noGrp="1"/>
          </p:cNvSpPr>
          <p:nvPr>
            <p:ph type="body" idx="1"/>
          </p:nvPr>
        </p:nvSpPr>
        <p:spPr>
          <a:xfrm>
            <a:off x="3107700" y="3475550"/>
            <a:ext cx="2320800" cy="559500"/>
          </a:xfrm>
          <a:prstGeom prst="rect">
            <a:avLst/>
          </a:prstGeom>
        </p:spPr>
        <p:txBody>
          <a:bodyPr spcFirstLastPara="1" wrap="square" lIns="91425" tIns="91425" rIns="91425" bIns="91425" anchor="t" anchorCtr="0">
            <a:normAutofit/>
          </a:bodyPr>
          <a:lstStyle/>
          <a:p>
            <a:pPr marL="0" lvl="0" indent="0" algn="ctr" rtl="0">
              <a:lnSpc>
                <a:spcPct val="150000"/>
              </a:lnSpc>
              <a:spcBef>
                <a:spcPts val="0"/>
              </a:spcBef>
              <a:spcAft>
                <a:spcPts val="0"/>
              </a:spcAft>
              <a:buNone/>
            </a:pPr>
            <a:r>
              <a:rPr lang="ko" sz="1600"/>
              <a:t>그리드맵 1장</a:t>
            </a:r>
            <a:endParaRPr sz="1600"/>
          </a:p>
        </p:txBody>
      </p:sp>
      <p:sp>
        <p:nvSpPr>
          <p:cNvPr id="451" name="Google Shape;451;p50"/>
          <p:cNvSpPr txBox="1">
            <a:spLocks noGrp="1"/>
          </p:cNvSpPr>
          <p:nvPr>
            <p:ph type="body" idx="1"/>
          </p:nvPr>
        </p:nvSpPr>
        <p:spPr>
          <a:xfrm>
            <a:off x="6308100" y="3551750"/>
            <a:ext cx="2320800" cy="559500"/>
          </a:xfrm>
          <a:prstGeom prst="rect">
            <a:avLst/>
          </a:prstGeom>
        </p:spPr>
        <p:txBody>
          <a:bodyPr spcFirstLastPara="1" wrap="square" lIns="91425" tIns="91425" rIns="91425" bIns="91425" anchor="t" anchorCtr="0">
            <a:normAutofit/>
          </a:bodyPr>
          <a:lstStyle/>
          <a:p>
            <a:pPr marL="0" lvl="0" indent="0" algn="ctr" rtl="0">
              <a:lnSpc>
                <a:spcPct val="150000"/>
              </a:lnSpc>
              <a:spcBef>
                <a:spcPts val="0"/>
              </a:spcBef>
              <a:spcAft>
                <a:spcPts val="0"/>
              </a:spcAft>
              <a:buNone/>
            </a:pPr>
            <a:r>
              <a:rPr lang="ko" sz="1600" b="1"/>
              <a:t>그리드맵 4장</a:t>
            </a:r>
            <a:endParaRPr sz="1600" b="1"/>
          </a:p>
        </p:txBody>
      </p:sp>
      <p:sp>
        <p:nvSpPr>
          <p:cNvPr id="452" name="Google Shape;452;p50"/>
          <p:cNvSpPr txBox="1">
            <a:spLocks noGrp="1"/>
          </p:cNvSpPr>
          <p:nvPr>
            <p:ph type="body" idx="1"/>
          </p:nvPr>
        </p:nvSpPr>
        <p:spPr>
          <a:xfrm>
            <a:off x="2650325" y="4154325"/>
            <a:ext cx="4136100" cy="615600"/>
          </a:xfrm>
          <a:prstGeom prst="rect">
            <a:avLst/>
          </a:prstGeom>
        </p:spPr>
        <p:txBody>
          <a:bodyPr spcFirstLastPara="1" wrap="square" lIns="91425" tIns="91425" rIns="91425" bIns="91425" anchor="t" anchorCtr="0">
            <a:normAutofit/>
          </a:bodyPr>
          <a:lstStyle/>
          <a:p>
            <a:pPr marL="0" lvl="0" indent="0" algn="l" rtl="0">
              <a:lnSpc>
                <a:spcPct val="150000"/>
              </a:lnSpc>
              <a:spcBef>
                <a:spcPts val="0"/>
              </a:spcBef>
              <a:spcAft>
                <a:spcPts val="0"/>
              </a:spcAft>
              <a:buNone/>
            </a:pPr>
            <a:r>
              <a:rPr lang="ko" b="1">
                <a:solidFill>
                  <a:srgbClr val="CC0000"/>
                </a:solidFill>
              </a:rPr>
              <a:t>✔  Input 정보 (observations) 의 확대</a:t>
            </a:r>
            <a:endParaRPr b="1">
              <a:solidFill>
                <a:srgbClr val="CC0000"/>
              </a:solidFill>
            </a:endParaRPr>
          </a:p>
        </p:txBody>
      </p:sp>
      <p:sp>
        <p:nvSpPr>
          <p:cNvPr id="453" name="Google Shape;453;p50"/>
          <p:cNvSpPr txBox="1">
            <a:spLocks noGrp="1"/>
          </p:cNvSpPr>
          <p:nvPr>
            <p:ph type="sldNum" idx="12"/>
          </p:nvPr>
        </p:nvSpPr>
        <p:spPr>
          <a:xfrm>
            <a:off x="8454058" y="4602142"/>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ltLang="ko"/>
              <a:t>36</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1"/>
          <p:cNvSpPr txBox="1">
            <a:spLocks noGrp="1"/>
          </p:cNvSpPr>
          <p:nvPr>
            <p:ph type="title"/>
          </p:nvPr>
        </p:nvSpPr>
        <p:spPr>
          <a:xfrm>
            <a:off x="83100" y="10775"/>
            <a:ext cx="85206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ko"/>
              <a:t>개선사항 3. (Env.) Distance-to-Target Reward</a:t>
            </a:r>
            <a:endParaRPr/>
          </a:p>
        </p:txBody>
      </p:sp>
      <p:sp>
        <p:nvSpPr>
          <p:cNvPr id="459" name="Google Shape;459;p51"/>
          <p:cNvSpPr txBox="1"/>
          <p:nvPr/>
        </p:nvSpPr>
        <p:spPr>
          <a:xfrm>
            <a:off x="1125438" y="3581550"/>
            <a:ext cx="24483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 b="1">
                <a:solidFill>
                  <a:schemeClr val="dk1"/>
                </a:solidFill>
              </a:rPr>
              <a:t>◾</a:t>
            </a:r>
            <a:r>
              <a:rPr lang="ko" b="1"/>
              <a:t> </a:t>
            </a:r>
            <a:r>
              <a:rPr lang="ko"/>
              <a:t>어디로 가던지 동일한 보상</a:t>
            </a:r>
            <a:endParaRPr/>
          </a:p>
          <a:p>
            <a:pPr marL="0" lvl="0" indent="0" algn="l" rtl="0">
              <a:spcBef>
                <a:spcPts val="0"/>
              </a:spcBef>
              <a:spcAft>
                <a:spcPts val="0"/>
              </a:spcAft>
              <a:buNone/>
            </a:pPr>
            <a:r>
              <a:rPr lang="ko" b="1">
                <a:solidFill>
                  <a:schemeClr val="dk1"/>
                </a:solidFill>
              </a:rPr>
              <a:t>◾</a:t>
            </a:r>
            <a:r>
              <a:rPr lang="ko" b="1"/>
              <a:t> 에이전트 방황</a:t>
            </a:r>
            <a:endParaRPr b="1"/>
          </a:p>
        </p:txBody>
      </p:sp>
      <p:grpSp>
        <p:nvGrpSpPr>
          <p:cNvPr id="460" name="Google Shape;460;p51"/>
          <p:cNvGrpSpPr/>
          <p:nvPr/>
        </p:nvGrpSpPr>
        <p:grpSpPr>
          <a:xfrm>
            <a:off x="1163024" y="998125"/>
            <a:ext cx="2373119" cy="2441376"/>
            <a:chOff x="659650" y="978400"/>
            <a:chExt cx="2879999" cy="2880000"/>
          </a:xfrm>
        </p:grpSpPr>
        <p:pic>
          <p:nvPicPr>
            <p:cNvPr id="461" name="Google Shape;461;p51"/>
            <p:cNvPicPr preferRelativeResize="0"/>
            <p:nvPr/>
          </p:nvPicPr>
          <p:blipFill>
            <a:blip r:embed="rId3">
              <a:alphaModFix/>
            </a:blip>
            <a:stretch>
              <a:fillRect/>
            </a:stretch>
          </p:blipFill>
          <p:spPr>
            <a:xfrm>
              <a:off x="659650" y="978400"/>
              <a:ext cx="2879999" cy="2880000"/>
            </a:xfrm>
            <a:prstGeom prst="rect">
              <a:avLst/>
            </a:prstGeom>
            <a:noFill/>
            <a:ln>
              <a:noFill/>
            </a:ln>
          </p:spPr>
        </p:pic>
        <p:sp>
          <p:nvSpPr>
            <p:cNvPr id="462" name="Google Shape;462;p51"/>
            <p:cNvSpPr/>
            <p:nvPr/>
          </p:nvSpPr>
          <p:spPr>
            <a:xfrm rot="-8100000">
              <a:off x="1943433" y="2265546"/>
              <a:ext cx="309713" cy="309501"/>
            </a:xfrm>
            <a:prstGeom prst="pie">
              <a:avLst>
                <a:gd name="adj1" fmla="val 20496652"/>
                <a:gd name="adj2" fmla="val 17169237"/>
              </a:avLst>
            </a:prstGeom>
            <a:solidFill>
              <a:srgbClr val="FFD96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51"/>
            <p:cNvSpPr/>
            <p:nvPr/>
          </p:nvSpPr>
          <p:spPr>
            <a:xfrm>
              <a:off x="803125" y="1120950"/>
              <a:ext cx="692400" cy="638700"/>
            </a:xfrm>
            <a:prstGeom prst="star5">
              <a:avLst>
                <a:gd name="adj" fmla="val 25359"/>
                <a:gd name="hf" fmla="val 105146"/>
                <a:gd name="vf" fmla="val 110557"/>
              </a:avLst>
            </a:prstGeom>
            <a:solidFill>
              <a:srgbClr val="3876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4" name="Google Shape;464;p51"/>
            <p:cNvCxnSpPr/>
            <p:nvPr/>
          </p:nvCxnSpPr>
          <p:spPr>
            <a:xfrm rot="10800000">
              <a:off x="2097225" y="1798890"/>
              <a:ext cx="0" cy="376800"/>
            </a:xfrm>
            <a:prstGeom prst="straightConnector1">
              <a:avLst/>
            </a:prstGeom>
            <a:noFill/>
            <a:ln w="28575" cap="flat" cmpd="sng">
              <a:solidFill>
                <a:srgbClr val="CC0000"/>
              </a:solidFill>
              <a:prstDash val="solid"/>
              <a:round/>
              <a:headEnd type="none" w="med" len="med"/>
              <a:tailEnd type="triangle" w="med" len="med"/>
            </a:ln>
          </p:spPr>
        </p:cxnSp>
        <p:cxnSp>
          <p:nvCxnSpPr>
            <p:cNvPr id="465" name="Google Shape;465;p51"/>
            <p:cNvCxnSpPr/>
            <p:nvPr/>
          </p:nvCxnSpPr>
          <p:spPr>
            <a:xfrm rot="10800000">
              <a:off x="1671550" y="2257073"/>
              <a:ext cx="0" cy="376800"/>
            </a:xfrm>
            <a:prstGeom prst="straightConnector1">
              <a:avLst/>
            </a:prstGeom>
            <a:noFill/>
            <a:ln w="28575" cap="flat" cmpd="sng">
              <a:solidFill>
                <a:srgbClr val="CC0000"/>
              </a:solidFill>
              <a:prstDash val="solid"/>
              <a:round/>
              <a:headEnd type="none" w="med" len="med"/>
              <a:tailEnd type="triangle" w="med" len="med"/>
            </a:ln>
          </p:spPr>
        </p:cxnSp>
        <p:cxnSp>
          <p:nvCxnSpPr>
            <p:cNvPr id="466" name="Google Shape;466;p51"/>
            <p:cNvCxnSpPr/>
            <p:nvPr/>
          </p:nvCxnSpPr>
          <p:spPr>
            <a:xfrm>
              <a:off x="2097224" y="2645858"/>
              <a:ext cx="0" cy="376800"/>
            </a:xfrm>
            <a:prstGeom prst="straightConnector1">
              <a:avLst/>
            </a:prstGeom>
            <a:noFill/>
            <a:ln w="28575" cap="flat" cmpd="sng">
              <a:solidFill>
                <a:srgbClr val="CC0000"/>
              </a:solidFill>
              <a:prstDash val="solid"/>
              <a:round/>
              <a:headEnd type="none" w="med" len="med"/>
              <a:tailEnd type="triangle" w="med" len="med"/>
            </a:ln>
          </p:spPr>
        </p:cxnSp>
        <p:cxnSp>
          <p:nvCxnSpPr>
            <p:cNvPr id="467" name="Google Shape;467;p51"/>
            <p:cNvCxnSpPr/>
            <p:nvPr/>
          </p:nvCxnSpPr>
          <p:spPr>
            <a:xfrm rot="10800000">
              <a:off x="2547181" y="2230002"/>
              <a:ext cx="0" cy="376800"/>
            </a:xfrm>
            <a:prstGeom prst="straightConnector1">
              <a:avLst/>
            </a:prstGeom>
            <a:noFill/>
            <a:ln w="28575" cap="flat" cmpd="sng">
              <a:solidFill>
                <a:srgbClr val="CC0000"/>
              </a:solidFill>
              <a:prstDash val="solid"/>
              <a:round/>
              <a:headEnd type="none" w="med" len="med"/>
              <a:tailEnd type="triangle" w="med" len="med"/>
            </a:ln>
          </p:spPr>
        </p:cxnSp>
      </p:grpSp>
      <p:pic>
        <p:nvPicPr>
          <p:cNvPr id="468" name="Google Shape;468;p51"/>
          <p:cNvPicPr preferRelativeResize="0"/>
          <p:nvPr/>
        </p:nvPicPr>
        <p:blipFill>
          <a:blip r:embed="rId4">
            <a:alphaModFix/>
          </a:blip>
          <a:stretch>
            <a:fillRect/>
          </a:stretch>
        </p:blipFill>
        <p:spPr>
          <a:xfrm>
            <a:off x="4138915" y="1966859"/>
            <a:ext cx="561375" cy="503900"/>
          </a:xfrm>
          <a:prstGeom prst="rect">
            <a:avLst/>
          </a:prstGeom>
          <a:noFill/>
          <a:ln>
            <a:noFill/>
          </a:ln>
        </p:spPr>
      </p:pic>
      <p:grpSp>
        <p:nvGrpSpPr>
          <p:cNvPr id="469" name="Google Shape;469;p51"/>
          <p:cNvGrpSpPr/>
          <p:nvPr/>
        </p:nvGrpSpPr>
        <p:grpSpPr>
          <a:xfrm>
            <a:off x="5379224" y="998113"/>
            <a:ext cx="2373119" cy="2441376"/>
            <a:chOff x="659650" y="978400"/>
            <a:chExt cx="2879999" cy="2880000"/>
          </a:xfrm>
        </p:grpSpPr>
        <p:pic>
          <p:nvPicPr>
            <p:cNvPr id="470" name="Google Shape;470;p51"/>
            <p:cNvPicPr preferRelativeResize="0"/>
            <p:nvPr/>
          </p:nvPicPr>
          <p:blipFill>
            <a:blip r:embed="rId3">
              <a:alphaModFix/>
            </a:blip>
            <a:stretch>
              <a:fillRect/>
            </a:stretch>
          </p:blipFill>
          <p:spPr>
            <a:xfrm>
              <a:off x="659650" y="978400"/>
              <a:ext cx="2879999" cy="2880000"/>
            </a:xfrm>
            <a:prstGeom prst="rect">
              <a:avLst/>
            </a:prstGeom>
            <a:noFill/>
            <a:ln>
              <a:noFill/>
            </a:ln>
          </p:spPr>
        </p:pic>
        <p:sp>
          <p:nvSpPr>
            <p:cNvPr id="471" name="Google Shape;471;p51"/>
            <p:cNvSpPr/>
            <p:nvPr/>
          </p:nvSpPr>
          <p:spPr>
            <a:xfrm rot="-8100000">
              <a:off x="1943421" y="2265338"/>
              <a:ext cx="309713" cy="309713"/>
            </a:xfrm>
            <a:prstGeom prst="pie">
              <a:avLst>
                <a:gd name="adj1" fmla="val 20496652"/>
                <a:gd name="adj2" fmla="val 17169237"/>
              </a:avLst>
            </a:prstGeom>
            <a:solidFill>
              <a:srgbClr val="FFD96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51"/>
            <p:cNvSpPr/>
            <p:nvPr/>
          </p:nvSpPr>
          <p:spPr>
            <a:xfrm>
              <a:off x="803125" y="1120950"/>
              <a:ext cx="692400" cy="638700"/>
            </a:xfrm>
            <a:prstGeom prst="star5">
              <a:avLst>
                <a:gd name="adj" fmla="val 25359"/>
                <a:gd name="hf" fmla="val 105146"/>
                <a:gd name="vf" fmla="val 110557"/>
              </a:avLst>
            </a:prstGeom>
            <a:solidFill>
              <a:srgbClr val="3876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3" name="Google Shape;473;p51"/>
            <p:cNvCxnSpPr/>
            <p:nvPr/>
          </p:nvCxnSpPr>
          <p:spPr>
            <a:xfrm rot="10800000">
              <a:off x="2097225" y="1798890"/>
              <a:ext cx="0" cy="376800"/>
            </a:xfrm>
            <a:prstGeom prst="straightConnector1">
              <a:avLst/>
            </a:prstGeom>
            <a:noFill/>
            <a:ln w="28575" cap="flat" cmpd="sng">
              <a:solidFill>
                <a:srgbClr val="3C78D8"/>
              </a:solidFill>
              <a:prstDash val="solid"/>
              <a:round/>
              <a:headEnd type="none" w="med" len="med"/>
              <a:tailEnd type="triangle" w="med" len="med"/>
            </a:ln>
          </p:spPr>
        </p:cxnSp>
        <p:cxnSp>
          <p:nvCxnSpPr>
            <p:cNvPr id="474" name="Google Shape;474;p51"/>
            <p:cNvCxnSpPr/>
            <p:nvPr/>
          </p:nvCxnSpPr>
          <p:spPr>
            <a:xfrm rot="10800000">
              <a:off x="1671550" y="2257073"/>
              <a:ext cx="0" cy="376800"/>
            </a:xfrm>
            <a:prstGeom prst="straightConnector1">
              <a:avLst/>
            </a:prstGeom>
            <a:noFill/>
            <a:ln w="28575" cap="flat" cmpd="sng">
              <a:solidFill>
                <a:srgbClr val="6D9EEB"/>
              </a:solidFill>
              <a:prstDash val="solid"/>
              <a:round/>
              <a:headEnd type="none" w="med" len="med"/>
              <a:tailEnd type="triangle" w="med" len="med"/>
            </a:ln>
          </p:spPr>
        </p:cxnSp>
        <p:cxnSp>
          <p:nvCxnSpPr>
            <p:cNvPr id="475" name="Google Shape;475;p51"/>
            <p:cNvCxnSpPr/>
            <p:nvPr/>
          </p:nvCxnSpPr>
          <p:spPr>
            <a:xfrm>
              <a:off x="2097224" y="2645858"/>
              <a:ext cx="0" cy="376800"/>
            </a:xfrm>
            <a:prstGeom prst="straightConnector1">
              <a:avLst/>
            </a:prstGeom>
            <a:noFill/>
            <a:ln w="28575" cap="flat" cmpd="sng">
              <a:solidFill>
                <a:srgbClr val="9E9E9E"/>
              </a:solidFill>
              <a:prstDash val="solid"/>
              <a:round/>
              <a:headEnd type="none" w="med" len="med"/>
              <a:tailEnd type="triangle" w="med" len="med"/>
            </a:ln>
          </p:spPr>
        </p:cxnSp>
        <p:cxnSp>
          <p:nvCxnSpPr>
            <p:cNvPr id="476" name="Google Shape;476;p51"/>
            <p:cNvCxnSpPr/>
            <p:nvPr/>
          </p:nvCxnSpPr>
          <p:spPr>
            <a:xfrm rot="10800000">
              <a:off x="2547181" y="2230002"/>
              <a:ext cx="0" cy="376800"/>
            </a:xfrm>
            <a:prstGeom prst="straightConnector1">
              <a:avLst/>
            </a:prstGeom>
            <a:noFill/>
            <a:ln w="28575" cap="flat" cmpd="sng">
              <a:solidFill>
                <a:srgbClr val="9E9E9E"/>
              </a:solidFill>
              <a:prstDash val="solid"/>
              <a:round/>
              <a:headEnd type="none" w="med" len="med"/>
              <a:tailEnd type="triangle" w="med" len="med"/>
            </a:ln>
          </p:spPr>
        </p:cxnSp>
      </p:grpSp>
      <p:sp>
        <p:nvSpPr>
          <p:cNvPr id="477" name="Google Shape;477;p51"/>
          <p:cNvSpPr txBox="1"/>
          <p:nvPr/>
        </p:nvSpPr>
        <p:spPr>
          <a:xfrm>
            <a:off x="5537290" y="1966850"/>
            <a:ext cx="5613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 sz="2400">
                <a:solidFill>
                  <a:schemeClr val="dk1"/>
                </a:solidFill>
              </a:rPr>
              <a:t>🥕</a:t>
            </a:r>
            <a:endParaRPr/>
          </a:p>
        </p:txBody>
      </p:sp>
      <p:sp>
        <p:nvSpPr>
          <p:cNvPr id="478" name="Google Shape;478;p51"/>
          <p:cNvSpPr txBox="1"/>
          <p:nvPr/>
        </p:nvSpPr>
        <p:spPr>
          <a:xfrm>
            <a:off x="6285127" y="1209625"/>
            <a:ext cx="5613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 sz="2400">
                <a:solidFill>
                  <a:schemeClr val="dk1"/>
                </a:solidFill>
              </a:rPr>
              <a:t>🥕</a:t>
            </a:r>
            <a:endParaRPr/>
          </a:p>
        </p:txBody>
      </p:sp>
      <p:sp>
        <p:nvSpPr>
          <p:cNvPr id="479" name="Google Shape;479;p51"/>
          <p:cNvSpPr txBox="1"/>
          <p:nvPr/>
        </p:nvSpPr>
        <p:spPr>
          <a:xfrm>
            <a:off x="6995425" y="1964838"/>
            <a:ext cx="561300" cy="507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ko" sz="2100">
                <a:solidFill>
                  <a:schemeClr val="dk1"/>
                </a:solidFill>
              </a:rPr>
              <a:t>🤬</a:t>
            </a:r>
            <a:endParaRPr/>
          </a:p>
        </p:txBody>
      </p:sp>
      <p:sp>
        <p:nvSpPr>
          <p:cNvPr id="480" name="Google Shape;480;p51"/>
          <p:cNvSpPr txBox="1"/>
          <p:nvPr/>
        </p:nvSpPr>
        <p:spPr>
          <a:xfrm>
            <a:off x="6285125" y="2662538"/>
            <a:ext cx="561300" cy="507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ko" sz="2100">
                <a:solidFill>
                  <a:schemeClr val="dk1"/>
                </a:solidFill>
              </a:rPr>
              <a:t>🤬</a:t>
            </a:r>
            <a:endParaRPr/>
          </a:p>
        </p:txBody>
      </p:sp>
      <p:sp>
        <p:nvSpPr>
          <p:cNvPr id="481" name="Google Shape;481;p51"/>
          <p:cNvSpPr txBox="1"/>
          <p:nvPr/>
        </p:nvSpPr>
        <p:spPr>
          <a:xfrm>
            <a:off x="4547875" y="3581550"/>
            <a:ext cx="44472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
              <a:t>◾ 목적지와 가까울수록  “+”, 멀어질수록 더 큰 “-” 보상</a:t>
            </a:r>
            <a:endParaRPr/>
          </a:p>
          <a:p>
            <a:pPr marL="0" lvl="0" indent="0" algn="l" rtl="0">
              <a:spcBef>
                <a:spcPts val="0"/>
              </a:spcBef>
              <a:spcAft>
                <a:spcPts val="0"/>
              </a:spcAft>
              <a:buNone/>
            </a:pPr>
            <a:r>
              <a:rPr lang="ko" b="1">
                <a:solidFill>
                  <a:schemeClr val="dk1"/>
                </a:solidFill>
              </a:rPr>
              <a:t>◾</a:t>
            </a:r>
            <a:r>
              <a:rPr lang="ko" b="1"/>
              <a:t> 에이전트를 목적지로 유도</a:t>
            </a:r>
            <a:endParaRPr b="1"/>
          </a:p>
        </p:txBody>
      </p:sp>
      <p:sp>
        <p:nvSpPr>
          <p:cNvPr id="482" name="Google Shape;482;p51"/>
          <p:cNvSpPr txBox="1">
            <a:spLocks noGrp="1"/>
          </p:cNvSpPr>
          <p:nvPr>
            <p:ph type="body" idx="1"/>
          </p:nvPr>
        </p:nvSpPr>
        <p:spPr>
          <a:xfrm>
            <a:off x="159300" y="4297100"/>
            <a:ext cx="8520600" cy="461700"/>
          </a:xfrm>
          <a:prstGeom prst="rect">
            <a:avLst/>
          </a:prstGeom>
        </p:spPr>
        <p:txBody>
          <a:bodyPr spcFirstLastPara="1" wrap="square" lIns="91425" tIns="91425" rIns="91425" bIns="91425" anchor="t" anchorCtr="0">
            <a:spAutoFit/>
          </a:bodyPr>
          <a:lstStyle/>
          <a:p>
            <a:pPr marL="0" lvl="0" indent="0" algn="ctr" rtl="0">
              <a:lnSpc>
                <a:spcPct val="150000"/>
              </a:lnSpc>
              <a:spcBef>
                <a:spcPts val="0"/>
              </a:spcBef>
              <a:spcAft>
                <a:spcPts val="0"/>
              </a:spcAft>
              <a:buNone/>
            </a:pPr>
            <a:r>
              <a:rPr lang="ko" b="1">
                <a:solidFill>
                  <a:srgbClr val="CC0000"/>
                </a:solidFill>
              </a:rPr>
              <a:t>✔  목적지까지의 거리에 비례하는 확실한 보상</a:t>
            </a:r>
            <a:endParaRPr b="1">
              <a:solidFill>
                <a:srgbClr val="CC0000"/>
              </a:solidFill>
            </a:endParaRPr>
          </a:p>
        </p:txBody>
      </p:sp>
      <p:sp>
        <p:nvSpPr>
          <p:cNvPr id="483" name="Google Shape;483;p51"/>
          <p:cNvSpPr txBox="1">
            <a:spLocks noGrp="1"/>
          </p:cNvSpPr>
          <p:nvPr>
            <p:ph type="sldNum" idx="12"/>
          </p:nvPr>
        </p:nvSpPr>
        <p:spPr>
          <a:xfrm>
            <a:off x="8454058" y="4602142"/>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ltLang="ko"/>
              <a:t>37</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52"/>
          <p:cNvSpPr txBox="1">
            <a:spLocks noGrp="1"/>
          </p:cNvSpPr>
          <p:nvPr>
            <p:ph type="title"/>
          </p:nvPr>
        </p:nvSpPr>
        <p:spPr>
          <a:xfrm>
            <a:off x="83100" y="10775"/>
            <a:ext cx="85206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ko"/>
              <a:t>개선사항 4. (Env.) Rules of the Game</a:t>
            </a:r>
            <a:endParaRPr/>
          </a:p>
        </p:txBody>
      </p:sp>
      <p:graphicFrame>
        <p:nvGraphicFramePr>
          <p:cNvPr id="489" name="Google Shape;489;p52"/>
          <p:cNvGraphicFramePr/>
          <p:nvPr/>
        </p:nvGraphicFramePr>
        <p:xfrm>
          <a:off x="410563" y="1601785"/>
          <a:ext cx="4504500" cy="2697185"/>
        </p:xfrm>
        <a:graphic>
          <a:graphicData uri="http://schemas.openxmlformats.org/drawingml/2006/table">
            <a:tbl>
              <a:tblPr>
                <a:noFill/>
                <a:tableStyleId>{B33F5458-3172-4788-ABA8-E028C7263CF9}</a:tableStyleId>
              </a:tblPr>
              <a:tblGrid>
                <a:gridCol w="1918600">
                  <a:extLst>
                    <a:ext uri="{9D8B030D-6E8A-4147-A177-3AD203B41FA5}">
                      <a16:colId xmlns:a16="http://schemas.microsoft.com/office/drawing/2014/main" val="20000"/>
                    </a:ext>
                  </a:extLst>
                </a:gridCol>
                <a:gridCol w="1281400">
                  <a:extLst>
                    <a:ext uri="{9D8B030D-6E8A-4147-A177-3AD203B41FA5}">
                      <a16:colId xmlns:a16="http://schemas.microsoft.com/office/drawing/2014/main" val="20001"/>
                    </a:ext>
                  </a:extLst>
                </a:gridCol>
                <a:gridCol w="1304500">
                  <a:extLst>
                    <a:ext uri="{9D8B030D-6E8A-4147-A177-3AD203B41FA5}">
                      <a16:colId xmlns:a16="http://schemas.microsoft.com/office/drawing/2014/main" val="20002"/>
                    </a:ext>
                  </a:extLst>
                </a:gridCol>
              </a:tblGrid>
              <a:tr h="437650">
                <a:tc>
                  <a:txBody>
                    <a:bodyPr/>
                    <a:lstStyle/>
                    <a:p>
                      <a:pPr marL="0" lvl="0" indent="0" algn="r" rtl="0">
                        <a:spcBef>
                          <a:spcPts val="0"/>
                        </a:spcBef>
                        <a:spcAft>
                          <a:spcPts val="0"/>
                        </a:spcAft>
                        <a:buNone/>
                      </a:pPr>
                      <a:endParaRPr sz="1200">
                        <a:latin typeface="Nanum Gothic"/>
                        <a:ea typeface="Nanum Gothic"/>
                        <a:cs typeface="Nanum Gothic"/>
                        <a:sym typeface="Nanum Gothic"/>
                      </a:endParaRPr>
                    </a:p>
                  </a:txBody>
                  <a:tcPr marL="91425" marR="91425" marT="91425" marB="91425" anchor="ctr"/>
                </a:tc>
                <a:tc>
                  <a:txBody>
                    <a:bodyPr/>
                    <a:lstStyle/>
                    <a:p>
                      <a:pPr marL="0" lvl="0" indent="0" algn="ctr" rtl="0">
                        <a:spcBef>
                          <a:spcPts val="0"/>
                        </a:spcBef>
                        <a:spcAft>
                          <a:spcPts val="0"/>
                        </a:spcAft>
                        <a:buNone/>
                      </a:pPr>
                      <a:r>
                        <a:rPr lang="ko" b="1">
                          <a:latin typeface="Nanum Gothic"/>
                          <a:ea typeface="Nanum Gothic"/>
                          <a:cs typeface="Nanum Gothic"/>
                          <a:sym typeface="Nanum Gothic"/>
                        </a:rPr>
                        <a:t>기존 모델</a:t>
                      </a:r>
                      <a:endParaRPr b="1">
                        <a:latin typeface="Nanum Gothic"/>
                        <a:ea typeface="Nanum Gothic"/>
                        <a:cs typeface="Nanum Gothic"/>
                        <a:sym typeface="Nanum Gothic"/>
                      </a:endParaRPr>
                    </a:p>
                  </a:txBody>
                  <a:tcPr marL="91425" marR="91425" marT="91425" marB="91425" anchor="ctr">
                    <a:solidFill>
                      <a:srgbClr val="CFE2F3"/>
                    </a:solidFill>
                  </a:tcPr>
                </a:tc>
                <a:tc>
                  <a:txBody>
                    <a:bodyPr/>
                    <a:lstStyle/>
                    <a:p>
                      <a:pPr marL="0" lvl="0" indent="0" algn="ctr" rtl="0">
                        <a:spcBef>
                          <a:spcPts val="0"/>
                        </a:spcBef>
                        <a:spcAft>
                          <a:spcPts val="0"/>
                        </a:spcAft>
                        <a:buClr>
                          <a:schemeClr val="dk1"/>
                        </a:buClr>
                        <a:buSzPts val="1100"/>
                        <a:buFont typeface="Arial"/>
                        <a:buNone/>
                      </a:pPr>
                      <a:r>
                        <a:rPr lang="ko" b="1">
                          <a:solidFill>
                            <a:schemeClr val="dk1"/>
                          </a:solidFill>
                          <a:latin typeface="Nanum Gothic"/>
                          <a:ea typeface="Nanum Gothic"/>
                          <a:cs typeface="Nanum Gothic"/>
                          <a:sym typeface="Nanum Gothic"/>
                        </a:rPr>
                        <a:t>DQN 모델</a:t>
                      </a:r>
                      <a:endParaRPr b="1">
                        <a:latin typeface="Nanum Gothic"/>
                        <a:ea typeface="Nanum Gothic"/>
                        <a:cs typeface="Nanum Gothic"/>
                        <a:sym typeface="Nanum Gothic"/>
                      </a:endParaRPr>
                    </a:p>
                  </a:txBody>
                  <a:tcPr marL="91425" marR="91425" marT="91425" marB="91425" anchor="ctr">
                    <a:solidFill>
                      <a:srgbClr val="CFE2F3"/>
                    </a:solidFill>
                  </a:tcPr>
                </a:tc>
                <a:extLst>
                  <a:ext uri="{0D108BD9-81ED-4DB2-BD59-A6C34878D82A}">
                    <a16:rowId xmlns:a16="http://schemas.microsoft.com/office/drawing/2014/main" val="10000"/>
                  </a:ext>
                </a:extLst>
              </a:tr>
              <a:tr h="534475">
                <a:tc>
                  <a:txBody>
                    <a:bodyPr/>
                    <a:lstStyle/>
                    <a:p>
                      <a:pPr marL="0" lvl="0" indent="0" algn="r" rtl="0">
                        <a:spcBef>
                          <a:spcPts val="0"/>
                        </a:spcBef>
                        <a:spcAft>
                          <a:spcPts val="0"/>
                        </a:spcAft>
                        <a:buNone/>
                      </a:pPr>
                      <a:r>
                        <a:rPr lang="ko" b="1">
                          <a:latin typeface="Nanum Gothic"/>
                          <a:ea typeface="Nanum Gothic"/>
                          <a:cs typeface="Nanum Gothic"/>
                          <a:sym typeface="Nanum Gothic"/>
                        </a:rPr>
                        <a:t>그리드 월드 벗어날 시</a:t>
                      </a:r>
                      <a:endParaRPr b="1">
                        <a:latin typeface="Nanum Gothic"/>
                        <a:ea typeface="Nanum Gothic"/>
                        <a:cs typeface="Nanum Gothic"/>
                        <a:sym typeface="Nanum Gothic"/>
                      </a:endParaRPr>
                    </a:p>
                  </a:txBody>
                  <a:tcPr marL="91425" marR="91425" marT="91425" marB="91425" anchor="ctr">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ko" sz="1200">
                          <a:latin typeface="Nanum Gothic"/>
                          <a:ea typeface="Nanum Gothic"/>
                          <a:cs typeface="Nanum Gothic"/>
                          <a:sym typeface="Nanum Gothic"/>
                        </a:rPr>
                        <a:t>Game over</a:t>
                      </a:r>
                      <a:endParaRPr sz="1200">
                        <a:latin typeface="Nanum Gothic"/>
                        <a:ea typeface="Nanum Gothic"/>
                        <a:cs typeface="Nanum Gothic"/>
                        <a:sym typeface="Nanum Gothic"/>
                      </a:endParaRPr>
                    </a:p>
                  </a:txBody>
                  <a:tcPr marL="91425" marR="91425" marT="91425" marB="91425" anchor="ctr">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ko" sz="1200">
                          <a:latin typeface="Nanum Gothic"/>
                          <a:ea typeface="Nanum Gothic"/>
                          <a:cs typeface="Nanum Gothic"/>
                          <a:sym typeface="Nanum Gothic"/>
                        </a:rPr>
                        <a:t>Continue,</a:t>
                      </a:r>
                      <a:endParaRPr sz="1200">
                        <a:latin typeface="Nanum Gothic"/>
                        <a:ea typeface="Nanum Gothic"/>
                        <a:cs typeface="Nanum Gothic"/>
                        <a:sym typeface="Nanum Gothic"/>
                      </a:endParaRPr>
                    </a:p>
                    <a:p>
                      <a:pPr marL="0" lvl="0" indent="0" algn="ctr" rtl="0">
                        <a:spcBef>
                          <a:spcPts val="0"/>
                        </a:spcBef>
                        <a:spcAft>
                          <a:spcPts val="0"/>
                        </a:spcAft>
                        <a:buNone/>
                      </a:pPr>
                      <a:r>
                        <a:rPr lang="ko" sz="1200">
                          <a:latin typeface="Nanum Gothic"/>
                          <a:ea typeface="Nanum Gothic"/>
                          <a:cs typeface="Nanum Gothic"/>
                          <a:sym typeface="Nanum Gothic"/>
                        </a:rPr>
                        <a:t>들어갈 수 없음</a:t>
                      </a:r>
                      <a:endParaRPr sz="1200">
                        <a:latin typeface="Nanum Gothic"/>
                        <a:ea typeface="Nanum Gothic"/>
                        <a:cs typeface="Nanum Gothic"/>
                        <a:sym typeface="Nanum Gothic"/>
                      </a:endParaRPr>
                    </a:p>
                  </a:txBody>
                  <a:tcPr marL="91425" marR="91425" marT="91425" marB="91425" anchor="ctr">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437650">
                <a:tc>
                  <a:txBody>
                    <a:bodyPr/>
                    <a:lstStyle/>
                    <a:p>
                      <a:pPr marL="0" lvl="0" indent="0" algn="r" rtl="0">
                        <a:spcBef>
                          <a:spcPts val="0"/>
                        </a:spcBef>
                        <a:spcAft>
                          <a:spcPts val="0"/>
                        </a:spcAft>
                        <a:buNone/>
                      </a:pPr>
                      <a:r>
                        <a:rPr lang="ko" b="1">
                          <a:latin typeface="Nanum Gothic"/>
                          <a:ea typeface="Nanum Gothic"/>
                          <a:cs typeface="Nanum Gothic"/>
                          <a:sym typeface="Nanum Gothic"/>
                        </a:rPr>
                        <a:t>장애물에 도착시</a:t>
                      </a:r>
                      <a:endParaRPr b="1">
                        <a:latin typeface="Nanum Gothic"/>
                        <a:ea typeface="Nanum Gothic"/>
                        <a:cs typeface="Nanum Gothic"/>
                        <a:sym typeface="Nanum Gothic"/>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ko" sz="1200">
                          <a:latin typeface="Nanum Gothic"/>
                          <a:ea typeface="Nanum Gothic"/>
                          <a:cs typeface="Nanum Gothic"/>
                          <a:sym typeface="Nanum Gothic"/>
                        </a:rPr>
                        <a:t>Game over</a:t>
                      </a:r>
                      <a:endParaRPr sz="1200">
                        <a:latin typeface="Nanum Gothic"/>
                        <a:ea typeface="Nanum Gothic"/>
                        <a:cs typeface="Nanum Gothic"/>
                        <a:sym typeface="Nanum Gothic"/>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ko" sz="1200">
                          <a:latin typeface="Nanum Gothic"/>
                          <a:ea typeface="Nanum Gothic"/>
                          <a:cs typeface="Nanum Gothic"/>
                          <a:sym typeface="Nanum Gothic"/>
                        </a:rPr>
                        <a:t>Game over</a:t>
                      </a:r>
                      <a:endParaRPr sz="1200">
                        <a:latin typeface="Nanum Gothic"/>
                        <a:ea typeface="Nanum Gothic"/>
                        <a:cs typeface="Nanum Gothic"/>
                        <a:sym typeface="Nanum Gothic"/>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extLst>
                  <a:ext uri="{0D108BD9-81ED-4DB2-BD59-A6C34878D82A}">
                    <a16:rowId xmlns:a16="http://schemas.microsoft.com/office/drawing/2014/main" val="10002"/>
                  </a:ext>
                </a:extLst>
              </a:tr>
              <a:tr h="420850">
                <a:tc>
                  <a:txBody>
                    <a:bodyPr/>
                    <a:lstStyle/>
                    <a:p>
                      <a:pPr marL="0" lvl="0" indent="0" algn="r" rtl="0">
                        <a:spcBef>
                          <a:spcPts val="0"/>
                        </a:spcBef>
                        <a:spcAft>
                          <a:spcPts val="0"/>
                        </a:spcAft>
                        <a:buNone/>
                      </a:pPr>
                      <a:r>
                        <a:rPr lang="ko" b="1">
                          <a:latin typeface="Nanum Gothic"/>
                          <a:ea typeface="Nanum Gothic"/>
                          <a:cs typeface="Nanum Gothic"/>
                          <a:sym typeface="Nanum Gothic"/>
                        </a:rPr>
                        <a:t>빈 선반(rack) 도착시</a:t>
                      </a:r>
                      <a:endParaRPr b="1">
                        <a:latin typeface="Nanum Gothic"/>
                        <a:ea typeface="Nanum Gothic"/>
                        <a:cs typeface="Nanum Gothic"/>
                        <a:sym typeface="Nanum Gothic"/>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ko" sz="1200">
                          <a:latin typeface="Nanum Gothic"/>
                          <a:ea typeface="Nanum Gothic"/>
                          <a:cs typeface="Nanum Gothic"/>
                          <a:sym typeface="Nanum Gothic"/>
                        </a:rPr>
                        <a:t>들어갈 수 있음</a:t>
                      </a:r>
                      <a:endParaRPr sz="1200">
                        <a:latin typeface="Nanum Gothic"/>
                        <a:ea typeface="Nanum Gothic"/>
                        <a:cs typeface="Nanum Gothic"/>
                        <a:sym typeface="Nanum Gothic"/>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ko" sz="1200">
                          <a:latin typeface="Nanum Gothic"/>
                          <a:ea typeface="Nanum Gothic"/>
                          <a:cs typeface="Nanum Gothic"/>
                          <a:sym typeface="Nanum Gothic"/>
                        </a:rPr>
                        <a:t>들어갈 수 없음</a:t>
                      </a:r>
                      <a:endParaRPr sz="1200">
                        <a:latin typeface="Nanum Gothic"/>
                        <a:ea typeface="Nanum Gothic"/>
                        <a:cs typeface="Nanum Gothic"/>
                        <a:sym typeface="Nanum Gothic"/>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r h="420850">
                <a:tc>
                  <a:txBody>
                    <a:bodyPr/>
                    <a:lstStyle/>
                    <a:p>
                      <a:pPr marL="0" lvl="0" indent="0" algn="r" rtl="0">
                        <a:spcBef>
                          <a:spcPts val="0"/>
                        </a:spcBef>
                        <a:spcAft>
                          <a:spcPts val="0"/>
                        </a:spcAft>
                        <a:buNone/>
                      </a:pPr>
                      <a:r>
                        <a:rPr lang="ko" b="1">
                          <a:latin typeface="Nanum Gothic"/>
                          <a:ea typeface="Nanum Gothic"/>
                          <a:cs typeface="Nanum Gothic"/>
                          <a:sym typeface="Nanum Gothic"/>
                        </a:rPr>
                        <a:t>최대 step수</a:t>
                      </a:r>
                      <a:endParaRPr b="1">
                        <a:latin typeface="Nanum Gothic"/>
                        <a:ea typeface="Nanum Gothic"/>
                        <a:cs typeface="Nanum Gothic"/>
                        <a:sym typeface="Nanum Gothic"/>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ko" sz="1200">
                          <a:latin typeface="Nanum Gothic"/>
                          <a:ea typeface="Nanum Gothic"/>
                          <a:cs typeface="Nanum Gothic"/>
                          <a:sym typeface="Nanum Gothic"/>
                        </a:rPr>
                        <a:t>적용 X</a:t>
                      </a:r>
                      <a:endParaRPr sz="1200">
                        <a:latin typeface="Nanum Gothic"/>
                        <a:ea typeface="Nanum Gothic"/>
                        <a:cs typeface="Nanum Gothic"/>
                        <a:sym typeface="Nanum Gothic"/>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ko" sz="1200">
                          <a:latin typeface="Nanum Gothic"/>
                          <a:ea typeface="Nanum Gothic"/>
                          <a:cs typeface="Nanum Gothic"/>
                          <a:sym typeface="Nanum Gothic"/>
                        </a:rPr>
                        <a:t>200</a:t>
                      </a:r>
                      <a:endParaRPr sz="1200">
                        <a:latin typeface="Nanum Gothic"/>
                        <a:ea typeface="Nanum Gothic"/>
                        <a:cs typeface="Nanum Gothic"/>
                        <a:sym typeface="Nanum Gothic"/>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extLst>
                  <a:ext uri="{0D108BD9-81ED-4DB2-BD59-A6C34878D82A}">
                    <a16:rowId xmlns:a16="http://schemas.microsoft.com/office/drawing/2014/main" val="10004"/>
                  </a:ext>
                </a:extLst>
              </a:tr>
              <a:tr h="431575">
                <a:tc>
                  <a:txBody>
                    <a:bodyPr/>
                    <a:lstStyle/>
                    <a:p>
                      <a:pPr marL="0" lvl="0" indent="0" algn="r" rtl="0">
                        <a:spcBef>
                          <a:spcPts val="0"/>
                        </a:spcBef>
                        <a:spcAft>
                          <a:spcPts val="0"/>
                        </a:spcAft>
                        <a:buNone/>
                      </a:pPr>
                      <a:r>
                        <a:rPr lang="ko" b="1">
                          <a:latin typeface="Nanum Gothic"/>
                          <a:ea typeface="Nanum Gothic"/>
                          <a:cs typeface="Nanum Gothic"/>
                          <a:sym typeface="Nanum Gothic"/>
                        </a:rPr>
                        <a:t>Action Masking</a:t>
                      </a:r>
                      <a:endParaRPr b="1">
                        <a:latin typeface="Nanum Gothic"/>
                        <a:ea typeface="Nanum Gothic"/>
                        <a:cs typeface="Nanum Gothic"/>
                        <a:sym typeface="Nanum Gothic"/>
                      </a:endParaRPr>
                    </a:p>
                  </a:txBody>
                  <a:tcPr marL="91425" marR="91425" marT="91425" marB="91425" anchor="ct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ko" sz="1200">
                          <a:latin typeface="Nanum Gothic"/>
                          <a:ea typeface="Nanum Gothic"/>
                          <a:cs typeface="Nanum Gothic"/>
                          <a:sym typeface="Nanum Gothic"/>
                        </a:rPr>
                        <a:t>적용 X</a:t>
                      </a:r>
                      <a:endParaRPr sz="1200">
                        <a:latin typeface="Nanum Gothic"/>
                        <a:ea typeface="Nanum Gothic"/>
                        <a:cs typeface="Nanum Gothic"/>
                        <a:sym typeface="Nanum Gothic"/>
                      </a:endParaRPr>
                    </a:p>
                  </a:txBody>
                  <a:tcPr marL="91425" marR="91425" marT="91425" marB="91425" anchor="ct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ko" sz="1200">
                          <a:latin typeface="Nanum Gothic"/>
                          <a:ea typeface="Nanum Gothic"/>
                          <a:cs typeface="Nanum Gothic"/>
                          <a:sym typeface="Nanum Gothic"/>
                        </a:rPr>
                        <a:t>적용 O</a:t>
                      </a:r>
                      <a:endParaRPr sz="1200">
                        <a:latin typeface="Nanum Gothic"/>
                        <a:ea typeface="Nanum Gothic"/>
                        <a:cs typeface="Nanum Gothic"/>
                        <a:sym typeface="Nanum Gothic"/>
                      </a:endParaRPr>
                    </a:p>
                  </a:txBody>
                  <a:tcPr marL="91425" marR="91425" marT="91425" marB="91425" anchor="ct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490" name="Google Shape;490;p52"/>
          <p:cNvSpPr txBox="1">
            <a:spLocks noGrp="1"/>
          </p:cNvSpPr>
          <p:nvPr>
            <p:ph type="sldNum" idx="12"/>
          </p:nvPr>
        </p:nvSpPr>
        <p:spPr>
          <a:xfrm>
            <a:off x="8454058" y="4602142"/>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ltLang="ko"/>
              <a:t>38</a:t>
            </a:fld>
            <a:endParaRPr/>
          </a:p>
        </p:txBody>
      </p:sp>
      <p:sp>
        <p:nvSpPr>
          <p:cNvPr id="491" name="Google Shape;491;p52"/>
          <p:cNvSpPr txBox="1">
            <a:spLocks noGrp="1"/>
          </p:cNvSpPr>
          <p:nvPr>
            <p:ph type="body" idx="1"/>
          </p:nvPr>
        </p:nvSpPr>
        <p:spPr>
          <a:xfrm>
            <a:off x="5025625" y="2060250"/>
            <a:ext cx="4039800" cy="19518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ko" b="1">
                <a:solidFill>
                  <a:srgbClr val="CC0000"/>
                </a:solidFill>
              </a:rPr>
              <a:t>✔  강자가 죽지 않게 Rule을 조정하여</a:t>
            </a:r>
            <a:br>
              <a:rPr lang="ko" b="1">
                <a:solidFill>
                  <a:srgbClr val="CC0000"/>
                </a:solidFill>
              </a:rPr>
            </a:br>
            <a:r>
              <a:rPr lang="ko" b="1">
                <a:solidFill>
                  <a:srgbClr val="CC0000"/>
                </a:solidFill>
              </a:rPr>
              <a:t>     더 많은 학습 경험을 갖도록 유도</a:t>
            </a:r>
            <a:endParaRPr b="1">
              <a:solidFill>
                <a:srgbClr val="CC0000"/>
              </a:solidFill>
            </a:endParaRPr>
          </a:p>
          <a:p>
            <a:pPr marL="0" lvl="0" indent="0" algn="l" rtl="0">
              <a:spcBef>
                <a:spcPts val="1200"/>
              </a:spcBef>
              <a:spcAft>
                <a:spcPts val="0"/>
              </a:spcAft>
              <a:buNone/>
            </a:pPr>
            <a:r>
              <a:rPr lang="ko" b="1">
                <a:solidFill>
                  <a:srgbClr val="CC0000"/>
                </a:solidFill>
              </a:rPr>
              <a:t>✔  끝나지 않고 계속 돌아다니는 </a:t>
            </a:r>
            <a:br>
              <a:rPr lang="ko" b="1">
                <a:solidFill>
                  <a:srgbClr val="CC0000"/>
                </a:solidFill>
              </a:rPr>
            </a:br>
            <a:r>
              <a:rPr lang="ko" b="1">
                <a:solidFill>
                  <a:srgbClr val="CC0000"/>
                </a:solidFill>
              </a:rPr>
              <a:t>     현상을 막기 위해 최대 step 수 추가</a:t>
            </a:r>
            <a:endParaRPr b="1">
              <a:solidFill>
                <a:srgbClr val="CC0000"/>
              </a:solidFill>
            </a:endParaRPr>
          </a:p>
          <a:p>
            <a:pPr marL="0" lvl="0" indent="0" algn="l" rtl="0">
              <a:spcBef>
                <a:spcPts val="1200"/>
              </a:spcBef>
              <a:spcAft>
                <a:spcPts val="1200"/>
              </a:spcAft>
              <a:buNone/>
            </a:pPr>
            <a:r>
              <a:rPr lang="ko" sz="1200"/>
              <a:t>      (그리드월드내 최대 이동 가능 수 53의 약 4배로 지정)</a:t>
            </a:r>
            <a:endParaRPr sz="120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95"/>
        <p:cNvGrpSpPr/>
        <p:nvPr/>
      </p:nvGrpSpPr>
      <p:grpSpPr>
        <a:xfrm>
          <a:off x="0" y="0"/>
          <a:ext cx="0" cy="0"/>
          <a:chOff x="0" y="0"/>
          <a:chExt cx="0" cy="0"/>
        </a:xfrm>
      </p:grpSpPr>
      <p:sp>
        <p:nvSpPr>
          <p:cNvPr id="496" name="Google Shape;496;p53"/>
          <p:cNvSpPr txBox="1">
            <a:spLocks noGrp="1"/>
          </p:cNvSpPr>
          <p:nvPr>
            <p:ph type="title"/>
          </p:nvPr>
        </p:nvSpPr>
        <p:spPr>
          <a:xfrm>
            <a:off x="83100" y="10775"/>
            <a:ext cx="85206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ko"/>
              <a:t>개선사항 5. (Main) Action Masking &amp; (Env.) Move Block</a:t>
            </a:r>
            <a:endParaRPr/>
          </a:p>
        </p:txBody>
      </p:sp>
      <p:pic>
        <p:nvPicPr>
          <p:cNvPr id="497" name="Google Shape;497;p53"/>
          <p:cNvPicPr preferRelativeResize="0"/>
          <p:nvPr/>
        </p:nvPicPr>
        <p:blipFill>
          <a:blip r:embed="rId3">
            <a:alphaModFix/>
          </a:blip>
          <a:stretch>
            <a:fillRect/>
          </a:stretch>
        </p:blipFill>
        <p:spPr>
          <a:xfrm>
            <a:off x="957875" y="947325"/>
            <a:ext cx="3051601" cy="2833037"/>
          </a:xfrm>
          <a:prstGeom prst="rect">
            <a:avLst/>
          </a:prstGeom>
          <a:noFill/>
          <a:ln>
            <a:noFill/>
          </a:ln>
        </p:spPr>
      </p:pic>
      <p:sp>
        <p:nvSpPr>
          <p:cNvPr id="498" name="Google Shape;498;p53"/>
          <p:cNvSpPr txBox="1"/>
          <p:nvPr/>
        </p:nvSpPr>
        <p:spPr>
          <a:xfrm>
            <a:off x="4826800" y="3966550"/>
            <a:ext cx="3571200" cy="800400"/>
          </a:xfrm>
          <a:prstGeom prst="rect">
            <a:avLst/>
          </a:prstGeom>
          <a:noFill/>
          <a:ln>
            <a:noFill/>
          </a:ln>
        </p:spPr>
        <p:txBody>
          <a:bodyPr spcFirstLastPara="1" wrap="square" lIns="91425" tIns="91425" rIns="91425" bIns="91425" anchor="t" anchorCtr="0">
            <a:spAutoFit/>
          </a:bodyPr>
          <a:lstStyle/>
          <a:p>
            <a:pPr marL="0" lvl="0" indent="0" algn="ctr" rtl="0">
              <a:lnSpc>
                <a:spcPct val="150000"/>
              </a:lnSpc>
              <a:spcBef>
                <a:spcPts val="0"/>
              </a:spcBef>
              <a:spcAft>
                <a:spcPts val="0"/>
              </a:spcAft>
              <a:buNone/>
            </a:pPr>
            <a:r>
              <a:rPr lang="ko" sz="1600" b="1">
                <a:solidFill>
                  <a:schemeClr val="dk1"/>
                </a:solidFill>
                <a:latin typeface="Nanum Gothic"/>
                <a:ea typeface="Nanum Gothic"/>
                <a:cs typeface="Nanum Gothic"/>
                <a:sym typeface="Nanum Gothic"/>
              </a:rPr>
              <a:t>Move Block</a:t>
            </a:r>
            <a:endParaRPr sz="1600" b="1">
              <a:solidFill>
                <a:schemeClr val="dk1"/>
              </a:solidFill>
              <a:latin typeface="Nanum Gothic"/>
              <a:ea typeface="Nanum Gothic"/>
              <a:cs typeface="Nanum Gothic"/>
              <a:sym typeface="Nanum Gothic"/>
            </a:endParaRPr>
          </a:p>
          <a:p>
            <a:pPr marL="0" lvl="0" indent="0" algn="ctr" rtl="0">
              <a:lnSpc>
                <a:spcPct val="150000"/>
              </a:lnSpc>
              <a:spcBef>
                <a:spcPts val="0"/>
              </a:spcBef>
              <a:spcAft>
                <a:spcPts val="0"/>
              </a:spcAft>
              <a:buNone/>
            </a:pPr>
            <a:r>
              <a:rPr lang="ko" sz="1600">
                <a:solidFill>
                  <a:schemeClr val="dk1"/>
                </a:solidFill>
                <a:latin typeface="Nanum Gothic"/>
                <a:ea typeface="Nanum Gothic"/>
                <a:cs typeface="Nanum Gothic"/>
                <a:sym typeface="Nanum Gothic"/>
              </a:rPr>
              <a:t>이동할 수 없는 방향</a:t>
            </a:r>
            <a:endParaRPr sz="1600">
              <a:solidFill>
                <a:schemeClr val="dk1"/>
              </a:solidFill>
              <a:latin typeface="Nanum Gothic"/>
              <a:ea typeface="Nanum Gothic"/>
              <a:cs typeface="Nanum Gothic"/>
              <a:sym typeface="Nanum Gothic"/>
            </a:endParaRPr>
          </a:p>
        </p:txBody>
      </p:sp>
      <p:sp>
        <p:nvSpPr>
          <p:cNvPr id="499" name="Google Shape;499;p53"/>
          <p:cNvSpPr txBox="1"/>
          <p:nvPr/>
        </p:nvSpPr>
        <p:spPr>
          <a:xfrm>
            <a:off x="1136075" y="3991825"/>
            <a:ext cx="3000000" cy="800400"/>
          </a:xfrm>
          <a:prstGeom prst="rect">
            <a:avLst/>
          </a:prstGeom>
          <a:noFill/>
          <a:ln>
            <a:noFill/>
          </a:ln>
        </p:spPr>
        <p:txBody>
          <a:bodyPr spcFirstLastPara="1" wrap="square" lIns="91425" tIns="91425" rIns="91425" bIns="91425" anchor="t" anchorCtr="0">
            <a:spAutoFit/>
          </a:bodyPr>
          <a:lstStyle/>
          <a:p>
            <a:pPr marL="0" lvl="0" indent="0" algn="ctr" rtl="0">
              <a:lnSpc>
                <a:spcPct val="150000"/>
              </a:lnSpc>
              <a:spcBef>
                <a:spcPts val="0"/>
              </a:spcBef>
              <a:spcAft>
                <a:spcPts val="0"/>
              </a:spcAft>
              <a:buNone/>
            </a:pPr>
            <a:r>
              <a:rPr lang="ko" sz="1600" b="1">
                <a:solidFill>
                  <a:schemeClr val="dk1"/>
                </a:solidFill>
                <a:latin typeface="Nanum Gothic"/>
                <a:ea typeface="Nanum Gothic"/>
                <a:cs typeface="Nanum Gothic"/>
                <a:sym typeface="Nanum Gothic"/>
              </a:rPr>
              <a:t>Action Masking</a:t>
            </a:r>
            <a:endParaRPr sz="1600" b="1">
              <a:solidFill>
                <a:schemeClr val="dk1"/>
              </a:solidFill>
              <a:latin typeface="Nanum Gothic"/>
              <a:ea typeface="Nanum Gothic"/>
              <a:cs typeface="Nanum Gothic"/>
              <a:sym typeface="Nanum Gothic"/>
            </a:endParaRPr>
          </a:p>
          <a:p>
            <a:pPr marL="0" lvl="0" indent="0" algn="ctr" rtl="0">
              <a:lnSpc>
                <a:spcPct val="150000"/>
              </a:lnSpc>
              <a:spcBef>
                <a:spcPts val="0"/>
              </a:spcBef>
              <a:spcAft>
                <a:spcPts val="0"/>
              </a:spcAft>
              <a:buNone/>
            </a:pPr>
            <a:r>
              <a:rPr lang="ko" sz="1600">
                <a:solidFill>
                  <a:schemeClr val="dk1"/>
                </a:solidFill>
                <a:latin typeface="Nanum Gothic"/>
                <a:ea typeface="Nanum Gothic"/>
                <a:cs typeface="Nanum Gothic"/>
                <a:sym typeface="Nanum Gothic"/>
              </a:rPr>
              <a:t>무조건 이동하는 방향</a:t>
            </a:r>
            <a:endParaRPr/>
          </a:p>
        </p:txBody>
      </p:sp>
      <p:sp>
        <p:nvSpPr>
          <p:cNvPr id="500" name="Google Shape;500;p53"/>
          <p:cNvSpPr txBox="1">
            <a:spLocks noGrp="1"/>
          </p:cNvSpPr>
          <p:nvPr>
            <p:ph type="sldNum" idx="12"/>
          </p:nvPr>
        </p:nvSpPr>
        <p:spPr>
          <a:xfrm>
            <a:off x="8454058" y="4602142"/>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ltLang="ko"/>
              <a:t>39</a:t>
            </a:fld>
            <a:endParaRPr/>
          </a:p>
        </p:txBody>
      </p:sp>
      <p:pic>
        <p:nvPicPr>
          <p:cNvPr id="501" name="Google Shape;501;p53"/>
          <p:cNvPicPr preferRelativeResize="0"/>
          <p:nvPr/>
        </p:nvPicPr>
        <p:blipFill>
          <a:blip r:embed="rId4">
            <a:alphaModFix/>
          </a:blip>
          <a:stretch>
            <a:fillRect/>
          </a:stretch>
        </p:blipFill>
        <p:spPr>
          <a:xfrm>
            <a:off x="4959475" y="981149"/>
            <a:ext cx="3051600" cy="283300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18"/>
          <p:cNvSpPr txBox="1">
            <a:spLocks noGrp="1"/>
          </p:cNvSpPr>
          <p:nvPr>
            <p:ph type="title" idx="2"/>
          </p:nvPr>
        </p:nvSpPr>
        <p:spPr>
          <a:xfrm>
            <a:off x="83100" y="10775"/>
            <a:ext cx="85206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ko"/>
              <a:t>프로젝트 주제 : 강화학습을 이용한 최단 루트 찾기</a:t>
            </a:r>
            <a:endParaRPr/>
          </a:p>
        </p:txBody>
      </p:sp>
      <p:pic>
        <p:nvPicPr>
          <p:cNvPr id="95" name="Google Shape;95;p18"/>
          <p:cNvPicPr preferRelativeResize="0"/>
          <p:nvPr/>
        </p:nvPicPr>
        <p:blipFill>
          <a:blip r:embed="rId3">
            <a:alphaModFix/>
          </a:blip>
          <a:stretch>
            <a:fillRect/>
          </a:stretch>
        </p:blipFill>
        <p:spPr>
          <a:xfrm>
            <a:off x="152400" y="735875"/>
            <a:ext cx="8613206" cy="4255226"/>
          </a:xfrm>
          <a:prstGeom prst="rect">
            <a:avLst/>
          </a:prstGeom>
          <a:noFill/>
          <a:ln>
            <a:noFill/>
          </a:ln>
        </p:spPr>
      </p:pic>
      <p:sp>
        <p:nvSpPr>
          <p:cNvPr id="96" name="Google Shape;96;p18"/>
          <p:cNvSpPr txBox="1">
            <a:spLocks noGrp="1"/>
          </p:cNvSpPr>
          <p:nvPr>
            <p:ph type="sldNum" idx="12"/>
          </p:nvPr>
        </p:nvSpPr>
        <p:spPr>
          <a:xfrm>
            <a:off x="8454058" y="4602142"/>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ltLang="ko"/>
              <a:t>4</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6" name="Google Shape;506;p54"/>
          <p:cNvSpPr/>
          <p:nvPr/>
        </p:nvSpPr>
        <p:spPr>
          <a:xfrm>
            <a:off x="750100" y="3049850"/>
            <a:ext cx="7704000" cy="1647900"/>
          </a:xfrm>
          <a:prstGeom prst="rect">
            <a:avLst/>
          </a:prstGeom>
          <a:solidFill>
            <a:srgbClr val="F3F3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54"/>
          <p:cNvSpPr/>
          <p:nvPr/>
        </p:nvSpPr>
        <p:spPr>
          <a:xfrm>
            <a:off x="750100" y="1013875"/>
            <a:ext cx="7704000" cy="1647900"/>
          </a:xfrm>
          <a:prstGeom prst="rect">
            <a:avLst/>
          </a:prstGeom>
          <a:solidFill>
            <a:srgbClr val="F3F3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54"/>
          <p:cNvSpPr txBox="1">
            <a:spLocks noGrp="1"/>
          </p:cNvSpPr>
          <p:nvPr>
            <p:ph type="body" idx="1"/>
          </p:nvPr>
        </p:nvSpPr>
        <p:spPr>
          <a:xfrm>
            <a:off x="633725" y="1522625"/>
            <a:ext cx="3324300" cy="1139100"/>
          </a:xfrm>
          <a:prstGeom prst="rect">
            <a:avLst/>
          </a:prstGeom>
          <a:ln>
            <a:noFill/>
          </a:ln>
        </p:spPr>
        <p:txBody>
          <a:bodyPr spcFirstLastPara="1" wrap="square" lIns="91425" tIns="91425" rIns="91425" bIns="91425" anchor="t" anchorCtr="0">
            <a:spAutoFit/>
          </a:bodyPr>
          <a:lstStyle/>
          <a:p>
            <a:pPr marL="0" lvl="0" indent="0" algn="ctr" rtl="0">
              <a:lnSpc>
                <a:spcPct val="100000"/>
              </a:lnSpc>
              <a:spcBef>
                <a:spcPts val="0"/>
              </a:spcBef>
              <a:spcAft>
                <a:spcPts val="0"/>
              </a:spcAft>
              <a:buNone/>
            </a:pPr>
            <a:r>
              <a:rPr lang="ko" sz="1400"/>
              <a:t>input 크기 : 4</a:t>
            </a:r>
            <a:endParaRPr sz="1400"/>
          </a:p>
          <a:p>
            <a:pPr marL="0" lvl="0" indent="0" algn="ctr" rtl="0">
              <a:lnSpc>
                <a:spcPct val="100000"/>
              </a:lnSpc>
              <a:spcBef>
                <a:spcPts val="1200"/>
              </a:spcBef>
              <a:spcAft>
                <a:spcPts val="0"/>
              </a:spcAft>
              <a:buNone/>
            </a:pPr>
            <a:r>
              <a:rPr lang="ko" sz="1400"/>
              <a:t>현재 x, y 좌표, 타겟 x, y 좌표</a:t>
            </a:r>
            <a:endParaRPr sz="1400"/>
          </a:p>
          <a:p>
            <a:pPr marL="0" lvl="0" indent="0" algn="ctr" rtl="0">
              <a:lnSpc>
                <a:spcPct val="100000"/>
              </a:lnSpc>
              <a:spcBef>
                <a:spcPts val="1200"/>
              </a:spcBef>
              <a:spcAft>
                <a:spcPts val="1200"/>
              </a:spcAft>
              <a:buNone/>
            </a:pPr>
            <a:r>
              <a:rPr lang="ko" sz="1400"/>
              <a:t>작고 간단한 Input 데이터</a:t>
            </a:r>
            <a:endParaRPr sz="1400"/>
          </a:p>
        </p:txBody>
      </p:sp>
      <p:sp>
        <p:nvSpPr>
          <p:cNvPr id="509" name="Google Shape;509;p54"/>
          <p:cNvSpPr txBox="1">
            <a:spLocks noGrp="1"/>
          </p:cNvSpPr>
          <p:nvPr>
            <p:ph type="body" idx="1"/>
          </p:nvPr>
        </p:nvSpPr>
        <p:spPr>
          <a:xfrm>
            <a:off x="314450" y="3667763"/>
            <a:ext cx="4215300" cy="769500"/>
          </a:xfrm>
          <a:prstGeom prst="rect">
            <a:avLst/>
          </a:prstGeom>
          <a:ln>
            <a:noFill/>
          </a:ln>
        </p:spPr>
        <p:txBody>
          <a:bodyPr spcFirstLastPara="1" wrap="square" lIns="91425" tIns="91425" rIns="91425" bIns="91425" anchor="t" anchorCtr="0">
            <a:spAutoFit/>
          </a:bodyPr>
          <a:lstStyle/>
          <a:p>
            <a:pPr marL="0" lvl="0" indent="0" algn="ctr" rtl="0">
              <a:lnSpc>
                <a:spcPct val="100000"/>
              </a:lnSpc>
              <a:spcBef>
                <a:spcPts val="0"/>
              </a:spcBef>
              <a:spcAft>
                <a:spcPts val="0"/>
              </a:spcAft>
              <a:buNone/>
            </a:pPr>
            <a:r>
              <a:rPr lang="ko" sz="1400"/>
              <a:t>특정 조건에서 Action Value의</a:t>
            </a:r>
            <a:endParaRPr sz="1400"/>
          </a:p>
          <a:p>
            <a:pPr marL="0" lvl="0" indent="0" algn="ctr" rtl="0">
              <a:lnSpc>
                <a:spcPct val="100000"/>
              </a:lnSpc>
              <a:spcBef>
                <a:spcPts val="1200"/>
              </a:spcBef>
              <a:spcAft>
                <a:spcPts val="1200"/>
              </a:spcAft>
              <a:buNone/>
            </a:pPr>
            <a:r>
              <a:rPr lang="ko" sz="1400"/>
              <a:t>Overestimation 발생</a:t>
            </a:r>
            <a:endParaRPr sz="1400"/>
          </a:p>
        </p:txBody>
      </p:sp>
      <p:sp>
        <p:nvSpPr>
          <p:cNvPr id="510" name="Google Shape;510;p54"/>
          <p:cNvSpPr txBox="1">
            <a:spLocks noGrp="1"/>
          </p:cNvSpPr>
          <p:nvPr>
            <p:ph type="body" idx="2"/>
          </p:nvPr>
        </p:nvSpPr>
        <p:spPr>
          <a:xfrm>
            <a:off x="4729650" y="1522625"/>
            <a:ext cx="4215300" cy="1139100"/>
          </a:xfrm>
          <a:prstGeom prst="rect">
            <a:avLst/>
          </a:prstGeom>
        </p:spPr>
        <p:txBody>
          <a:bodyPr spcFirstLastPara="1" wrap="square" lIns="91425" tIns="91425" rIns="91425" bIns="91425" anchor="t" anchorCtr="0">
            <a:spAutoFit/>
          </a:bodyPr>
          <a:lstStyle/>
          <a:p>
            <a:pPr marL="0" lvl="0" indent="0" algn="ctr" rtl="0">
              <a:lnSpc>
                <a:spcPct val="100000"/>
              </a:lnSpc>
              <a:spcBef>
                <a:spcPts val="0"/>
              </a:spcBef>
              <a:spcAft>
                <a:spcPts val="0"/>
              </a:spcAft>
              <a:buNone/>
            </a:pPr>
            <a:r>
              <a:rPr lang="ko" sz="1400"/>
              <a:t>Input 크기: 10*9*4</a:t>
            </a:r>
            <a:endParaRPr sz="1400"/>
          </a:p>
          <a:p>
            <a:pPr marL="0" lvl="0" indent="0" algn="ctr" rtl="0">
              <a:lnSpc>
                <a:spcPct val="100000"/>
              </a:lnSpc>
              <a:spcBef>
                <a:spcPts val="1200"/>
              </a:spcBef>
              <a:spcAft>
                <a:spcPts val="0"/>
              </a:spcAft>
              <a:buNone/>
            </a:pPr>
            <a:r>
              <a:rPr lang="ko" sz="1400"/>
              <a:t>연속으로 변화하는 Grid Map 4장</a:t>
            </a:r>
            <a:endParaRPr sz="1400"/>
          </a:p>
          <a:p>
            <a:pPr marL="0" lvl="0" indent="0" algn="ctr" rtl="0">
              <a:lnSpc>
                <a:spcPct val="100000"/>
              </a:lnSpc>
              <a:spcBef>
                <a:spcPts val="1200"/>
              </a:spcBef>
              <a:spcAft>
                <a:spcPts val="1200"/>
              </a:spcAft>
              <a:buNone/>
            </a:pPr>
            <a:r>
              <a:rPr lang="ko" sz="1400"/>
              <a:t>이미지 지역 정보 학습</a:t>
            </a:r>
            <a:endParaRPr sz="1400"/>
          </a:p>
        </p:txBody>
      </p:sp>
      <p:sp>
        <p:nvSpPr>
          <p:cNvPr id="511" name="Google Shape;511;p54"/>
          <p:cNvSpPr txBox="1">
            <a:spLocks noGrp="1"/>
          </p:cNvSpPr>
          <p:nvPr>
            <p:ph type="title"/>
          </p:nvPr>
        </p:nvSpPr>
        <p:spPr>
          <a:xfrm>
            <a:off x="1420925" y="1013875"/>
            <a:ext cx="1588500" cy="461700"/>
          </a:xfrm>
          <a:prstGeom prst="rect">
            <a:avLst/>
          </a:prstGeom>
        </p:spPr>
        <p:txBody>
          <a:bodyPr spcFirstLastPara="1" wrap="square" lIns="91425" tIns="91425" rIns="91425" bIns="91425" anchor="t" anchorCtr="0">
            <a:spAutoFit/>
          </a:bodyPr>
          <a:lstStyle/>
          <a:p>
            <a:pPr marL="0" lvl="0" indent="0" algn="ctr" rtl="0">
              <a:spcBef>
                <a:spcPts val="0"/>
              </a:spcBef>
              <a:spcAft>
                <a:spcPts val="0"/>
              </a:spcAft>
              <a:buNone/>
            </a:pPr>
            <a:r>
              <a:rPr lang="ko" sz="1800" b="1"/>
              <a:t>Linear (FCN)</a:t>
            </a:r>
            <a:endParaRPr sz="1800" b="1"/>
          </a:p>
        </p:txBody>
      </p:sp>
      <p:sp>
        <p:nvSpPr>
          <p:cNvPr id="512" name="Google Shape;512;p54"/>
          <p:cNvSpPr txBox="1">
            <a:spLocks noGrp="1"/>
          </p:cNvSpPr>
          <p:nvPr>
            <p:ph type="title" idx="3"/>
          </p:nvPr>
        </p:nvSpPr>
        <p:spPr>
          <a:xfrm>
            <a:off x="83100" y="10775"/>
            <a:ext cx="85206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ko"/>
              <a:t>개선사항 6. (Agent.) Network</a:t>
            </a:r>
            <a:endParaRPr/>
          </a:p>
        </p:txBody>
      </p:sp>
      <p:sp>
        <p:nvSpPr>
          <p:cNvPr id="513" name="Google Shape;513;p54"/>
          <p:cNvSpPr txBox="1"/>
          <p:nvPr/>
        </p:nvSpPr>
        <p:spPr>
          <a:xfrm>
            <a:off x="5981550" y="1013875"/>
            <a:ext cx="17115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ko" sz="1800" b="1">
                <a:solidFill>
                  <a:schemeClr val="dk1"/>
                </a:solidFill>
                <a:latin typeface="Nanum Gothic"/>
                <a:ea typeface="Nanum Gothic"/>
                <a:cs typeface="Nanum Gothic"/>
                <a:sym typeface="Nanum Gothic"/>
              </a:rPr>
              <a:t>Convolution</a:t>
            </a:r>
            <a:endParaRPr sz="1200"/>
          </a:p>
        </p:txBody>
      </p:sp>
      <p:sp>
        <p:nvSpPr>
          <p:cNvPr id="514" name="Google Shape;514;p54"/>
          <p:cNvSpPr txBox="1">
            <a:spLocks noGrp="1"/>
          </p:cNvSpPr>
          <p:nvPr>
            <p:ph type="body" idx="2"/>
          </p:nvPr>
        </p:nvSpPr>
        <p:spPr>
          <a:xfrm>
            <a:off x="4975800" y="3605950"/>
            <a:ext cx="3723000" cy="723300"/>
          </a:xfrm>
          <a:prstGeom prst="rect">
            <a:avLst/>
          </a:prstGeom>
        </p:spPr>
        <p:txBody>
          <a:bodyPr spcFirstLastPara="1" wrap="square" lIns="91425" tIns="91425" rIns="91425" bIns="91425" anchor="t" anchorCtr="0">
            <a:spAutoFit/>
          </a:bodyPr>
          <a:lstStyle/>
          <a:p>
            <a:pPr marL="0" lvl="0" indent="0" algn="ctr" rtl="0">
              <a:lnSpc>
                <a:spcPct val="150000"/>
              </a:lnSpc>
              <a:spcBef>
                <a:spcPts val="0"/>
              </a:spcBef>
              <a:spcAft>
                <a:spcPts val="1200"/>
              </a:spcAft>
              <a:buNone/>
            </a:pPr>
            <a:r>
              <a:rPr lang="ko" sz="1400"/>
              <a:t>Overestimation 현상을 줄여주며, </a:t>
            </a:r>
            <a:br>
              <a:rPr lang="ko" sz="1400"/>
            </a:br>
            <a:r>
              <a:rPr lang="ko" sz="1400"/>
              <a:t>다양한 환경에서 더 나은 성능을 보여줌</a:t>
            </a:r>
            <a:endParaRPr sz="1400"/>
          </a:p>
        </p:txBody>
      </p:sp>
      <p:sp>
        <p:nvSpPr>
          <p:cNvPr id="515" name="Google Shape;515;p54"/>
          <p:cNvSpPr txBox="1">
            <a:spLocks noGrp="1"/>
          </p:cNvSpPr>
          <p:nvPr>
            <p:ph type="title"/>
          </p:nvPr>
        </p:nvSpPr>
        <p:spPr>
          <a:xfrm>
            <a:off x="1763384" y="3071025"/>
            <a:ext cx="1065000" cy="461700"/>
          </a:xfrm>
          <a:prstGeom prst="rect">
            <a:avLst/>
          </a:prstGeom>
        </p:spPr>
        <p:txBody>
          <a:bodyPr spcFirstLastPara="1" wrap="square" lIns="91425" tIns="91425" rIns="91425" bIns="91425" anchor="t" anchorCtr="0">
            <a:spAutoFit/>
          </a:bodyPr>
          <a:lstStyle/>
          <a:p>
            <a:pPr marL="0" lvl="0" indent="0" algn="ctr" rtl="0">
              <a:spcBef>
                <a:spcPts val="0"/>
              </a:spcBef>
              <a:spcAft>
                <a:spcPts val="0"/>
              </a:spcAft>
              <a:buNone/>
            </a:pPr>
            <a:r>
              <a:rPr lang="ko" sz="1800" b="1"/>
              <a:t>DQN</a:t>
            </a:r>
            <a:endParaRPr sz="1800" b="1"/>
          </a:p>
        </p:txBody>
      </p:sp>
      <p:sp>
        <p:nvSpPr>
          <p:cNvPr id="516" name="Google Shape;516;p54"/>
          <p:cNvSpPr txBox="1"/>
          <p:nvPr/>
        </p:nvSpPr>
        <p:spPr>
          <a:xfrm>
            <a:off x="5981550" y="3071025"/>
            <a:ext cx="17115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ko" sz="1800" b="1">
                <a:solidFill>
                  <a:schemeClr val="dk1"/>
                </a:solidFill>
                <a:latin typeface="Nanum Gothic"/>
                <a:ea typeface="Nanum Gothic"/>
                <a:cs typeface="Nanum Gothic"/>
                <a:sym typeface="Nanum Gothic"/>
              </a:rPr>
              <a:t>DDQN</a:t>
            </a:r>
            <a:endParaRPr sz="1200"/>
          </a:p>
        </p:txBody>
      </p:sp>
      <p:sp>
        <p:nvSpPr>
          <p:cNvPr id="517" name="Google Shape;517;p54"/>
          <p:cNvSpPr txBox="1">
            <a:spLocks noGrp="1"/>
          </p:cNvSpPr>
          <p:nvPr>
            <p:ph type="sldNum" idx="12"/>
          </p:nvPr>
        </p:nvSpPr>
        <p:spPr>
          <a:xfrm>
            <a:off x="8454058" y="4602142"/>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ltLang="ko"/>
              <a:t>40</a:t>
            </a:fld>
            <a:endParaRPr/>
          </a:p>
        </p:txBody>
      </p:sp>
      <p:pic>
        <p:nvPicPr>
          <p:cNvPr id="518" name="Google Shape;518;p54"/>
          <p:cNvPicPr preferRelativeResize="0"/>
          <p:nvPr/>
        </p:nvPicPr>
        <p:blipFill>
          <a:blip r:embed="rId3">
            <a:alphaModFix/>
          </a:blip>
          <a:stretch>
            <a:fillRect/>
          </a:stretch>
        </p:blipFill>
        <p:spPr>
          <a:xfrm>
            <a:off x="4291315" y="1670546"/>
            <a:ext cx="561375" cy="503900"/>
          </a:xfrm>
          <a:prstGeom prst="rect">
            <a:avLst/>
          </a:prstGeom>
          <a:noFill/>
          <a:ln>
            <a:noFill/>
          </a:ln>
        </p:spPr>
      </p:pic>
      <p:pic>
        <p:nvPicPr>
          <p:cNvPr id="519" name="Google Shape;519;p54"/>
          <p:cNvPicPr preferRelativeResize="0"/>
          <p:nvPr/>
        </p:nvPicPr>
        <p:blipFill>
          <a:blip r:embed="rId3">
            <a:alphaModFix/>
          </a:blip>
          <a:stretch>
            <a:fillRect/>
          </a:stretch>
        </p:blipFill>
        <p:spPr>
          <a:xfrm>
            <a:off x="4291302" y="3658071"/>
            <a:ext cx="561375" cy="503900"/>
          </a:xfrm>
          <a:prstGeom prst="rect">
            <a:avLst/>
          </a:prstGeom>
          <a:noFill/>
          <a:ln>
            <a:noFill/>
          </a:ln>
        </p:spPr>
      </p:pic>
      <p:cxnSp>
        <p:nvCxnSpPr>
          <p:cNvPr id="520" name="Google Shape;520;p54"/>
          <p:cNvCxnSpPr/>
          <p:nvPr/>
        </p:nvCxnSpPr>
        <p:spPr>
          <a:xfrm>
            <a:off x="794700" y="3529025"/>
            <a:ext cx="3127200" cy="0"/>
          </a:xfrm>
          <a:prstGeom prst="straightConnector1">
            <a:avLst/>
          </a:prstGeom>
          <a:noFill/>
          <a:ln w="9525" cap="flat" cmpd="sng">
            <a:solidFill>
              <a:schemeClr val="dk2"/>
            </a:solidFill>
            <a:prstDash val="solid"/>
            <a:round/>
            <a:headEnd type="none" w="med" len="med"/>
            <a:tailEnd type="none" w="med" len="med"/>
          </a:ln>
        </p:spPr>
      </p:cxnSp>
      <p:cxnSp>
        <p:nvCxnSpPr>
          <p:cNvPr id="521" name="Google Shape;521;p54"/>
          <p:cNvCxnSpPr/>
          <p:nvPr/>
        </p:nvCxnSpPr>
        <p:spPr>
          <a:xfrm>
            <a:off x="5310750" y="3531425"/>
            <a:ext cx="3127200" cy="0"/>
          </a:xfrm>
          <a:prstGeom prst="straightConnector1">
            <a:avLst/>
          </a:prstGeom>
          <a:noFill/>
          <a:ln w="9525" cap="flat" cmpd="sng">
            <a:solidFill>
              <a:schemeClr val="dk2"/>
            </a:solidFill>
            <a:prstDash val="solid"/>
            <a:round/>
            <a:headEnd type="none" w="med" len="med"/>
            <a:tailEnd type="none" w="med" len="med"/>
          </a:ln>
        </p:spPr>
      </p:cxnSp>
      <p:cxnSp>
        <p:nvCxnSpPr>
          <p:cNvPr id="522" name="Google Shape;522;p54"/>
          <p:cNvCxnSpPr/>
          <p:nvPr/>
        </p:nvCxnSpPr>
        <p:spPr>
          <a:xfrm>
            <a:off x="794700" y="1471625"/>
            <a:ext cx="3127200" cy="0"/>
          </a:xfrm>
          <a:prstGeom prst="straightConnector1">
            <a:avLst/>
          </a:prstGeom>
          <a:noFill/>
          <a:ln w="9525" cap="flat" cmpd="sng">
            <a:solidFill>
              <a:schemeClr val="dk2"/>
            </a:solidFill>
            <a:prstDash val="solid"/>
            <a:round/>
            <a:headEnd type="none" w="med" len="med"/>
            <a:tailEnd type="none" w="med" len="med"/>
          </a:ln>
        </p:spPr>
      </p:cxnSp>
      <p:cxnSp>
        <p:nvCxnSpPr>
          <p:cNvPr id="523" name="Google Shape;523;p54"/>
          <p:cNvCxnSpPr/>
          <p:nvPr/>
        </p:nvCxnSpPr>
        <p:spPr>
          <a:xfrm>
            <a:off x="5310750" y="1474025"/>
            <a:ext cx="3127200" cy="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27"/>
        <p:cNvGrpSpPr/>
        <p:nvPr/>
      </p:nvGrpSpPr>
      <p:grpSpPr>
        <a:xfrm>
          <a:off x="0" y="0"/>
          <a:ext cx="0" cy="0"/>
          <a:chOff x="0" y="0"/>
          <a:chExt cx="0" cy="0"/>
        </a:xfrm>
      </p:grpSpPr>
      <p:sp>
        <p:nvSpPr>
          <p:cNvPr id="528" name="Google Shape;528;p55"/>
          <p:cNvSpPr txBox="1">
            <a:spLocks noGrp="1"/>
          </p:cNvSpPr>
          <p:nvPr>
            <p:ph type="title"/>
          </p:nvPr>
        </p:nvSpPr>
        <p:spPr>
          <a:xfrm>
            <a:off x="83100" y="10775"/>
            <a:ext cx="85206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ko"/>
              <a:t>개선사항 7. Hyperparameters</a:t>
            </a:r>
            <a:endParaRPr/>
          </a:p>
        </p:txBody>
      </p:sp>
      <p:sp>
        <p:nvSpPr>
          <p:cNvPr id="529" name="Google Shape;529;p55"/>
          <p:cNvSpPr txBox="1">
            <a:spLocks noGrp="1"/>
          </p:cNvSpPr>
          <p:nvPr>
            <p:ph type="sldNum" idx="12"/>
          </p:nvPr>
        </p:nvSpPr>
        <p:spPr>
          <a:xfrm>
            <a:off x="8454058" y="4602142"/>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ltLang="ko"/>
              <a:t>41</a:t>
            </a:fld>
            <a:endParaRPr/>
          </a:p>
        </p:txBody>
      </p:sp>
      <p:graphicFrame>
        <p:nvGraphicFramePr>
          <p:cNvPr id="530" name="Google Shape;530;p55"/>
          <p:cNvGraphicFramePr/>
          <p:nvPr/>
        </p:nvGraphicFramePr>
        <p:xfrm>
          <a:off x="318151" y="934686"/>
          <a:ext cx="8520575" cy="3611610"/>
        </p:xfrm>
        <a:graphic>
          <a:graphicData uri="http://schemas.openxmlformats.org/drawingml/2006/table">
            <a:tbl>
              <a:tblPr>
                <a:noFill/>
                <a:tableStyleId>{B33F5458-3172-4788-ABA8-E028C7263CF9}</a:tableStyleId>
              </a:tblPr>
              <a:tblGrid>
                <a:gridCol w="1183275">
                  <a:extLst>
                    <a:ext uri="{9D8B030D-6E8A-4147-A177-3AD203B41FA5}">
                      <a16:colId xmlns:a16="http://schemas.microsoft.com/office/drawing/2014/main" val="20000"/>
                    </a:ext>
                  </a:extLst>
                </a:gridCol>
                <a:gridCol w="1816550">
                  <a:extLst>
                    <a:ext uri="{9D8B030D-6E8A-4147-A177-3AD203B41FA5}">
                      <a16:colId xmlns:a16="http://schemas.microsoft.com/office/drawing/2014/main" val="20001"/>
                    </a:ext>
                  </a:extLst>
                </a:gridCol>
                <a:gridCol w="1840250">
                  <a:extLst>
                    <a:ext uri="{9D8B030D-6E8A-4147-A177-3AD203B41FA5}">
                      <a16:colId xmlns:a16="http://schemas.microsoft.com/office/drawing/2014/main" val="20002"/>
                    </a:ext>
                  </a:extLst>
                </a:gridCol>
                <a:gridCol w="1840250">
                  <a:extLst>
                    <a:ext uri="{9D8B030D-6E8A-4147-A177-3AD203B41FA5}">
                      <a16:colId xmlns:a16="http://schemas.microsoft.com/office/drawing/2014/main" val="20003"/>
                    </a:ext>
                  </a:extLst>
                </a:gridCol>
                <a:gridCol w="1840250">
                  <a:extLst>
                    <a:ext uri="{9D8B030D-6E8A-4147-A177-3AD203B41FA5}">
                      <a16:colId xmlns:a16="http://schemas.microsoft.com/office/drawing/2014/main" val="20004"/>
                    </a:ext>
                  </a:extLst>
                </a:gridCol>
              </a:tblGrid>
              <a:tr h="594325">
                <a:tc>
                  <a:txBody>
                    <a:bodyPr/>
                    <a:lstStyle/>
                    <a:p>
                      <a:pPr marL="0" lvl="0" indent="0" algn="r" rtl="0">
                        <a:spcBef>
                          <a:spcPts val="0"/>
                        </a:spcBef>
                        <a:spcAft>
                          <a:spcPts val="0"/>
                        </a:spcAft>
                        <a:buNone/>
                      </a:pPr>
                      <a:endParaRPr sz="900">
                        <a:latin typeface="Nanum Gothic"/>
                        <a:ea typeface="Nanum Gothic"/>
                        <a:cs typeface="Nanum Gothic"/>
                        <a:sym typeface="Nanum Gothic"/>
                      </a:endParaRPr>
                    </a:p>
                  </a:txBody>
                  <a:tcPr marL="91425" marR="91425" marT="91425" marB="91425" anchor="ctr"/>
                </a:tc>
                <a:tc>
                  <a:txBody>
                    <a:bodyPr/>
                    <a:lstStyle/>
                    <a:p>
                      <a:pPr marL="0" lvl="0" indent="0" algn="ctr" rtl="0">
                        <a:spcBef>
                          <a:spcPts val="0"/>
                        </a:spcBef>
                        <a:spcAft>
                          <a:spcPts val="0"/>
                        </a:spcAft>
                        <a:buNone/>
                      </a:pPr>
                      <a:r>
                        <a:rPr lang="ko" sz="1800" b="1">
                          <a:solidFill>
                            <a:schemeClr val="dk1"/>
                          </a:solidFill>
                          <a:latin typeface="Nanum Gothic"/>
                          <a:ea typeface="Nanum Gothic"/>
                          <a:cs typeface="Nanum Gothic"/>
                          <a:sym typeface="Nanum Gothic"/>
                        </a:rPr>
                        <a:t>Trial #1x</a:t>
                      </a:r>
                      <a:endParaRPr sz="1800" b="1">
                        <a:latin typeface="Nanum Gothic"/>
                        <a:ea typeface="Nanum Gothic"/>
                        <a:cs typeface="Nanum Gothic"/>
                        <a:sym typeface="Nanum Gothic"/>
                      </a:endParaRPr>
                    </a:p>
                  </a:txBody>
                  <a:tcPr marL="91425" marR="91425" marT="91425" marB="91425" anchor="ctr">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FEFEF"/>
                    </a:solidFill>
                  </a:tcPr>
                </a:tc>
                <a:tc>
                  <a:txBody>
                    <a:bodyPr/>
                    <a:lstStyle/>
                    <a:p>
                      <a:pPr marL="0" lvl="0" indent="0" algn="ctr" rtl="0">
                        <a:spcBef>
                          <a:spcPts val="0"/>
                        </a:spcBef>
                        <a:spcAft>
                          <a:spcPts val="0"/>
                        </a:spcAft>
                        <a:buNone/>
                      </a:pPr>
                      <a:r>
                        <a:rPr lang="ko" sz="1800" b="1">
                          <a:solidFill>
                            <a:schemeClr val="dk1"/>
                          </a:solidFill>
                          <a:latin typeface="Nanum Gothic"/>
                          <a:ea typeface="Nanum Gothic"/>
                          <a:cs typeface="Nanum Gothic"/>
                          <a:sym typeface="Nanum Gothic"/>
                        </a:rPr>
                        <a:t>Trial #2x</a:t>
                      </a:r>
                      <a:endParaRPr sz="18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FEFEF"/>
                    </a:solidFill>
                  </a:tcPr>
                </a:tc>
                <a:tc>
                  <a:txBody>
                    <a:bodyPr/>
                    <a:lstStyle/>
                    <a:p>
                      <a:pPr marL="0" lvl="0" indent="0" algn="ctr" rtl="0">
                        <a:spcBef>
                          <a:spcPts val="0"/>
                        </a:spcBef>
                        <a:spcAft>
                          <a:spcPts val="0"/>
                        </a:spcAft>
                        <a:buNone/>
                      </a:pPr>
                      <a:r>
                        <a:rPr lang="ko" sz="1800" b="1">
                          <a:solidFill>
                            <a:schemeClr val="dk1"/>
                          </a:solidFill>
                          <a:latin typeface="Nanum Gothic"/>
                          <a:ea typeface="Nanum Gothic"/>
                          <a:cs typeface="Nanum Gothic"/>
                          <a:sym typeface="Nanum Gothic"/>
                        </a:rPr>
                        <a:t>Trial #3x</a:t>
                      </a:r>
                      <a:endParaRPr sz="1800" b="1">
                        <a:solidFill>
                          <a:schemeClr val="dk1"/>
                        </a:solidFill>
                        <a:latin typeface="Nanum Gothic"/>
                        <a:ea typeface="Nanum Gothic"/>
                        <a:cs typeface="Nanum Gothic"/>
                        <a:sym typeface="Nanum Gothic"/>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FEFEF"/>
                    </a:solidFill>
                  </a:tcPr>
                </a:tc>
                <a:tc>
                  <a:txBody>
                    <a:bodyPr/>
                    <a:lstStyle/>
                    <a:p>
                      <a:pPr marL="0" lvl="0" indent="0" algn="ctr" rtl="0">
                        <a:spcBef>
                          <a:spcPts val="0"/>
                        </a:spcBef>
                        <a:spcAft>
                          <a:spcPts val="0"/>
                        </a:spcAft>
                        <a:buNone/>
                      </a:pPr>
                      <a:r>
                        <a:rPr lang="ko" sz="1800" b="1">
                          <a:solidFill>
                            <a:schemeClr val="dk1"/>
                          </a:solidFill>
                          <a:latin typeface="Nanum Gothic"/>
                          <a:ea typeface="Nanum Gothic"/>
                          <a:cs typeface="Nanum Gothic"/>
                          <a:sym typeface="Nanum Gothic"/>
                        </a:rPr>
                        <a:t>Finally...</a:t>
                      </a:r>
                      <a:endParaRPr sz="1800" b="1">
                        <a:solidFill>
                          <a:schemeClr val="dk1"/>
                        </a:solidFill>
                        <a:latin typeface="Nanum Gothic"/>
                        <a:ea typeface="Nanum Gothic"/>
                        <a:cs typeface="Nanum Gothic"/>
                        <a:sym typeface="Nanum Gothic"/>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CCCCCC"/>
                    </a:solidFill>
                  </a:tcPr>
                </a:tc>
                <a:extLst>
                  <a:ext uri="{0D108BD9-81ED-4DB2-BD59-A6C34878D82A}">
                    <a16:rowId xmlns:a16="http://schemas.microsoft.com/office/drawing/2014/main" val="10000"/>
                  </a:ext>
                </a:extLst>
              </a:tr>
              <a:tr h="362825">
                <a:tc>
                  <a:txBody>
                    <a:bodyPr/>
                    <a:lstStyle/>
                    <a:p>
                      <a:pPr marL="0" lvl="0" indent="0" algn="r" rtl="0">
                        <a:spcBef>
                          <a:spcPts val="0"/>
                        </a:spcBef>
                        <a:spcAft>
                          <a:spcPts val="0"/>
                        </a:spcAft>
                        <a:buNone/>
                      </a:pPr>
                      <a:r>
                        <a:rPr lang="ko" sz="1200" b="1">
                          <a:latin typeface="Nanum Gothic"/>
                          <a:ea typeface="Nanum Gothic"/>
                          <a:cs typeface="Nanum Gothic"/>
                          <a:sym typeface="Nanum Gothic"/>
                        </a:rPr>
                        <a:t>buffer limit</a:t>
                      </a:r>
                      <a:endParaRPr sz="1200" b="1">
                        <a:latin typeface="Nanum Gothic"/>
                        <a:ea typeface="Nanum Gothic"/>
                        <a:cs typeface="Nanum Gothic"/>
                        <a:sym typeface="Nanum Gothic"/>
                      </a:endParaRPr>
                    </a:p>
                  </a:txBody>
                  <a:tcPr marL="91425" marR="91425" marT="91425" marB="91425" anchor="ctr">
                    <a:lnR w="9525" cap="flat" cmpd="sng">
                      <a:solidFill>
                        <a:srgbClr val="9E9E9E"/>
                      </a:solidFill>
                      <a:prstDash val="solid"/>
                      <a:round/>
                      <a:headEnd type="none" w="sm" len="sm"/>
                      <a:tailEnd type="none" w="sm" len="sm"/>
                    </a:lnR>
                  </a:tcPr>
                </a:tc>
                <a:tc>
                  <a:txBody>
                    <a:bodyPr/>
                    <a:lstStyle/>
                    <a:p>
                      <a:pPr marL="0" lvl="0" indent="0" algn="ctr" rtl="0">
                        <a:spcBef>
                          <a:spcPts val="0"/>
                        </a:spcBef>
                        <a:spcAft>
                          <a:spcPts val="0"/>
                        </a:spcAft>
                        <a:buNone/>
                      </a:pPr>
                      <a:r>
                        <a:rPr lang="ko" sz="900">
                          <a:latin typeface="Nanum Gothic"/>
                          <a:ea typeface="Nanum Gothic"/>
                          <a:cs typeface="Nanum Gothic"/>
                          <a:sym typeface="Nanum Gothic"/>
                        </a:rPr>
                        <a:t>200,000</a:t>
                      </a:r>
                      <a:endParaRPr sz="900">
                        <a:latin typeface="Nanum Gothic"/>
                        <a:ea typeface="Nanum Gothic"/>
                        <a:cs typeface="Nanum Gothic"/>
                        <a:sym typeface="Nanum Gothic"/>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D9EAD3"/>
                    </a:solidFill>
                  </a:tcPr>
                </a:tc>
                <a:tc>
                  <a:txBody>
                    <a:bodyPr/>
                    <a:lstStyle/>
                    <a:p>
                      <a:pPr marL="0" lvl="0" indent="0" algn="ctr" rtl="0">
                        <a:spcBef>
                          <a:spcPts val="0"/>
                        </a:spcBef>
                        <a:spcAft>
                          <a:spcPts val="0"/>
                        </a:spcAft>
                        <a:buNone/>
                      </a:pPr>
                      <a:r>
                        <a:rPr lang="ko" sz="900">
                          <a:latin typeface="Nanum Gothic"/>
                          <a:ea typeface="Nanum Gothic"/>
                          <a:cs typeface="Nanum Gothic"/>
                          <a:sym typeface="Nanum Gothic"/>
                        </a:rPr>
                        <a:t>100,000</a:t>
                      </a:r>
                      <a:endParaRPr sz="900">
                        <a:latin typeface="Nanum Gothic"/>
                        <a:ea typeface="Nanum Gothic"/>
                        <a:cs typeface="Nanum Gothic"/>
                        <a:sym typeface="Nanum Gothic"/>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D9EAD3"/>
                    </a:solidFill>
                  </a:tcPr>
                </a:tc>
                <a:tc>
                  <a:txBody>
                    <a:bodyPr/>
                    <a:lstStyle/>
                    <a:p>
                      <a:pPr marL="0" lvl="0" indent="0" algn="ctr" rtl="0">
                        <a:spcBef>
                          <a:spcPts val="0"/>
                        </a:spcBef>
                        <a:spcAft>
                          <a:spcPts val="0"/>
                        </a:spcAft>
                        <a:buNone/>
                      </a:pPr>
                      <a:r>
                        <a:rPr lang="ko" sz="900">
                          <a:latin typeface="Nanum Gothic"/>
                          <a:ea typeface="Nanum Gothic"/>
                          <a:cs typeface="Nanum Gothic"/>
                          <a:sym typeface="Nanum Gothic"/>
                        </a:rPr>
                        <a:t>100,000</a:t>
                      </a:r>
                      <a:endParaRPr sz="900">
                        <a:latin typeface="Nanum Gothic"/>
                        <a:ea typeface="Nanum Gothic"/>
                        <a:cs typeface="Nanum Gothic"/>
                        <a:sym typeface="Nanum Gothic"/>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ko" sz="900">
                          <a:latin typeface="Nanum Gothic"/>
                          <a:ea typeface="Nanum Gothic"/>
                          <a:cs typeface="Nanum Gothic"/>
                          <a:sym typeface="Nanum Gothic"/>
                        </a:rPr>
                        <a:t>100,000</a:t>
                      </a:r>
                      <a:endParaRPr sz="900">
                        <a:latin typeface="Nanum Gothic"/>
                        <a:ea typeface="Nanum Gothic"/>
                        <a:cs typeface="Nanum Gothic"/>
                        <a:sym typeface="Nanum Gothic"/>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362825">
                <a:tc>
                  <a:txBody>
                    <a:bodyPr/>
                    <a:lstStyle/>
                    <a:p>
                      <a:pPr marL="0" lvl="0" indent="0" algn="r" rtl="0">
                        <a:spcBef>
                          <a:spcPts val="0"/>
                        </a:spcBef>
                        <a:spcAft>
                          <a:spcPts val="0"/>
                        </a:spcAft>
                        <a:buNone/>
                      </a:pPr>
                      <a:r>
                        <a:rPr lang="ko" sz="1200" b="1">
                          <a:latin typeface="Nanum Gothic"/>
                          <a:ea typeface="Nanum Gothic"/>
                          <a:cs typeface="Nanum Gothic"/>
                          <a:sym typeface="Nanum Gothic"/>
                        </a:rPr>
                        <a:t>batch size</a:t>
                      </a:r>
                      <a:endParaRPr sz="1200" b="1">
                        <a:latin typeface="Nanum Gothic"/>
                        <a:ea typeface="Nanum Gothic"/>
                        <a:cs typeface="Nanum Gothic"/>
                        <a:sym typeface="Nanum Gothic"/>
                      </a:endParaRPr>
                    </a:p>
                  </a:txBody>
                  <a:tcPr marL="91425" marR="91425" marT="91425" marB="91425" anchor="ctr">
                    <a:lnR w="9525" cap="flat" cmpd="sng">
                      <a:solidFill>
                        <a:srgbClr val="9E9E9E"/>
                      </a:solidFill>
                      <a:prstDash val="solid"/>
                      <a:round/>
                      <a:headEnd type="none" w="sm" len="sm"/>
                      <a:tailEnd type="none" w="sm" len="sm"/>
                    </a:lnR>
                  </a:tcPr>
                </a:tc>
                <a:tc>
                  <a:txBody>
                    <a:bodyPr/>
                    <a:lstStyle/>
                    <a:p>
                      <a:pPr marL="0" lvl="0" indent="0" algn="ctr" rtl="0">
                        <a:spcBef>
                          <a:spcPts val="0"/>
                        </a:spcBef>
                        <a:spcAft>
                          <a:spcPts val="0"/>
                        </a:spcAft>
                        <a:buNone/>
                      </a:pPr>
                      <a:r>
                        <a:rPr lang="ko" sz="900">
                          <a:latin typeface="Nanum Gothic"/>
                          <a:ea typeface="Nanum Gothic"/>
                          <a:cs typeface="Nanum Gothic"/>
                          <a:sym typeface="Nanum Gothic"/>
                        </a:rPr>
                        <a:t>200</a:t>
                      </a:r>
                      <a:endParaRPr sz="900">
                        <a:latin typeface="Nanum Gothic"/>
                        <a:ea typeface="Nanum Gothic"/>
                        <a:cs typeface="Nanum Gothic"/>
                        <a:sym typeface="Nanum Gothic"/>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FF2CC"/>
                    </a:solidFill>
                  </a:tcPr>
                </a:tc>
                <a:tc>
                  <a:txBody>
                    <a:bodyPr/>
                    <a:lstStyle/>
                    <a:p>
                      <a:pPr marL="0" lvl="0" indent="0" algn="ctr" rtl="0">
                        <a:spcBef>
                          <a:spcPts val="0"/>
                        </a:spcBef>
                        <a:spcAft>
                          <a:spcPts val="0"/>
                        </a:spcAft>
                        <a:buNone/>
                      </a:pPr>
                      <a:r>
                        <a:rPr lang="ko" sz="900">
                          <a:latin typeface="Nanum Gothic"/>
                          <a:ea typeface="Nanum Gothic"/>
                          <a:cs typeface="Nanum Gothic"/>
                          <a:sym typeface="Nanum Gothic"/>
                        </a:rPr>
                        <a:t>400</a:t>
                      </a:r>
                      <a:endParaRPr sz="900">
                        <a:latin typeface="Nanum Gothic"/>
                        <a:ea typeface="Nanum Gothic"/>
                        <a:cs typeface="Nanum Gothic"/>
                        <a:sym typeface="Nanum Gothic"/>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FF2CC"/>
                    </a:solidFill>
                  </a:tcPr>
                </a:tc>
                <a:tc>
                  <a:txBody>
                    <a:bodyPr/>
                    <a:lstStyle/>
                    <a:p>
                      <a:pPr marL="0" lvl="0" indent="0" algn="ctr" rtl="0">
                        <a:spcBef>
                          <a:spcPts val="0"/>
                        </a:spcBef>
                        <a:spcAft>
                          <a:spcPts val="0"/>
                        </a:spcAft>
                        <a:buNone/>
                      </a:pPr>
                      <a:r>
                        <a:rPr lang="ko" sz="900">
                          <a:latin typeface="Nanum Gothic"/>
                          <a:ea typeface="Nanum Gothic"/>
                          <a:cs typeface="Nanum Gothic"/>
                          <a:sym typeface="Nanum Gothic"/>
                        </a:rPr>
                        <a:t>200</a:t>
                      </a:r>
                      <a:endParaRPr sz="900">
                        <a:latin typeface="Nanum Gothic"/>
                        <a:ea typeface="Nanum Gothic"/>
                        <a:cs typeface="Nanum Gothic"/>
                        <a:sym typeface="Nanum Gothic"/>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FF2CC"/>
                    </a:solidFill>
                  </a:tcPr>
                </a:tc>
                <a:tc>
                  <a:txBody>
                    <a:bodyPr/>
                    <a:lstStyle/>
                    <a:p>
                      <a:pPr marL="0" lvl="0" indent="0" algn="ctr" rtl="0">
                        <a:spcBef>
                          <a:spcPts val="0"/>
                        </a:spcBef>
                        <a:spcAft>
                          <a:spcPts val="0"/>
                        </a:spcAft>
                        <a:buNone/>
                      </a:pPr>
                      <a:r>
                        <a:rPr lang="ko" sz="900">
                          <a:latin typeface="Nanum Gothic"/>
                          <a:ea typeface="Nanum Gothic"/>
                          <a:cs typeface="Nanum Gothic"/>
                          <a:sym typeface="Nanum Gothic"/>
                        </a:rPr>
                        <a:t>200</a:t>
                      </a:r>
                      <a:endParaRPr sz="900">
                        <a:latin typeface="Nanum Gothic"/>
                        <a:ea typeface="Nanum Gothic"/>
                        <a:cs typeface="Nanum Gothic"/>
                        <a:sym typeface="Nanum Gothic"/>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362825">
                <a:tc>
                  <a:txBody>
                    <a:bodyPr/>
                    <a:lstStyle/>
                    <a:p>
                      <a:pPr marL="0" lvl="0" indent="0" algn="r" rtl="0">
                        <a:spcBef>
                          <a:spcPts val="0"/>
                        </a:spcBef>
                        <a:spcAft>
                          <a:spcPts val="0"/>
                        </a:spcAft>
                        <a:buNone/>
                      </a:pPr>
                      <a:r>
                        <a:rPr lang="ko" sz="1200" b="1">
                          <a:latin typeface="Nanum Gothic"/>
                          <a:ea typeface="Nanum Gothic"/>
                          <a:cs typeface="Nanum Gothic"/>
                          <a:sym typeface="Nanum Gothic"/>
                        </a:rPr>
                        <a:t>learning rate</a:t>
                      </a:r>
                      <a:endParaRPr sz="1200" b="1">
                        <a:latin typeface="Nanum Gothic"/>
                        <a:ea typeface="Nanum Gothic"/>
                        <a:cs typeface="Nanum Gothic"/>
                        <a:sym typeface="Nanum Gothic"/>
                      </a:endParaRPr>
                    </a:p>
                  </a:txBody>
                  <a:tcPr marL="91425" marR="91425" marT="91425" marB="91425" anchor="ctr">
                    <a:lnR w="9525" cap="flat" cmpd="sng">
                      <a:solidFill>
                        <a:srgbClr val="9E9E9E"/>
                      </a:solidFill>
                      <a:prstDash val="solid"/>
                      <a:round/>
                      <a:headEnd type="none" w="sm" len="sm"/>
                      <a:tailEnd type="none" w="sm" len="sm"/>
                    </a:lnR>
                  </a:tcPr>
                </a:tc>
                <a:tc>
                  <a:txBody>
                    <a:bodyPr/>
                    <a:lstStyle/>
                    <a:p>
                      <a:pPr marL="0" lvl="0" indent="0" algn="ctr" rtl="0">
                        <a:spcBef>
                          <a:spcPts val="0"/>
                        </a:spcBef>
                        <a:spcAft>
                          <a:spcPts val="0"/>
                        </a:spcAft>
                        <a:buNone/>
                      </a:pPr>
                      <a:r>
                        <a:rPr lang="ko" sz="900">
                          <a:latin typeface="Nanum Gothic"/>
                          <a:ea typeface="Nanum Gothic"/>
                          <a:cs typeface="Nanum Gothic"/>
                          <a:sym typeface="Nanum Gothic"/>
                        </a:rPr>
                        <a:t>0.00025</a:t>
                      </a:r>
                      <a:endParaRPr sz="900">
                        <a:latin typeface="Nanum Gothic"/>
                        <a:ea typeface="Nanum Gothic"/>
                        <a:cs typeface="Nanum Gothic"/>
                        <a:sym typeface="Nanum Gothic"/>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ko" sz="900">
                          <a:latin typeface="Nanum Gothic"/>
                          <a:ea typeface="Nanum Gothic"/>
                          <a:cs typeface="Nanum Gothic"/>
                          <a:sym typeface="Nanum Gothic"/>
                        </a:rPr>
                        <a:t>0.00025</a:t>
                      </a:r>
                      <a:endParaRPr sz="900">
                        <a:latin typeface="Nanum Gothic"/>
                        <a:ea typeface="Nanum Gothic"/>
                        <a:cs typeface="Nanum Gothic"/>
                        <a:sym typeface="Nanum Gothic"/>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ko" sz="900">
                          <a:latin typeface="Nanum Gothic"/>
                          <a:ea typeface="Nanum Gothic"/>
                          <a:cs typeface="Nanum Gothic"/>
                          <a:sym typeface="Nanum Gothic"/>
                        </a:rPr>
                        <a:t>0.0025</a:t>
                      </a:r>
                      <a:endParaRPr sz="900">
                        <a:latin typeface="Nanum Gothic"/>
                        <a:ea typeface="Nanum Gothic"/>
                        <a:cs typeface="Nanum Gothic"/>
                        <a:sym typeface="Nanum Gothic"/>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ko" sz="900">
                          <a:latin typeface="Nanum Gothic"/>
                          <a:ea typeface="Nanum Gothic"/>
                          <a:cs typeface="Nanum Gothic"/>
                          <a:sym typeface="Nanum Gothic"/>
                        </a:rPr>
                        <a:t>0.00025</a:t>
                      </a:r>
                      <a:endParaRPr sz="900">
                        <a:latin typeface="Nanum Gothic"/>
                        <a:ea typeface="Nanum Gothic"/>
                        <a:cs typeface="Nanum Gothic"/>
                        <a:sym typeface="Nanum Gothic"/>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r h="362825">
                <a:tc>
                  <a:txBody>
                    <a:bodyPr/>
                    <a:lstStyle/>
                    <a:p>
                      <a:pPr marL="0" lvl="0" indent="0" algn="r" rtl="0">
                        <a:spcBef>
                          <a:spcPts val="0"/>
                        </a:spcBef>
                        <a:spcAft>
                          <a:spcPts val="0"/>
                        </a:spcAft>
                        <a:buNone/>
                      </a:pPr>
                      <a:r>
                        <a:rPr lang="ko" sz="1200" b="1">
                          <a:latin typeface="Nanum Gothic"/>
                          <a:ea typeface="Nanum Gothic"/>
                          <a:cs typeface="Nanum Gothic"/>
                          <a:sym typeface="Nanum Gothic"/>
                        </a:rPr>
                        <a:t>sync freq</a:t>
                      </a:r>
                      <a:endParaRPr sz="1200" b="1">
                        <a:latin typeface="Nanum Gothic"/>
                        <a:ea typeface="Nanum Gothic"/>
                        <a:cs typeface="Nanum Gothic"/>
                        <a:sym typeface="Nanum Gothic"/>
                      </a:endParaRPr>
                    </a:p>
                  </a:txBody>
                  <a:tcPr marL="91425" marR="91425" marT="91425" marB="91425" anchor="ctr">
                    <a:lnR w="9525" cap="flat" cmpd="sng">
                      <a:solidFill>
                        <a:srgbClr val="9E9E9E"/>
                      </a:solidFill>
                      <a:prstDash val="solid"/>
                      <a:round/>
                      <a:headEnd type="none" w="sm" len="sm"/>
                      <a:tailEnd type="none" w="sm" len="sm"/>
                    </a:lnR>
                  </a:tcPr>
                </a:tc>
                <a:tc>
                  <a:txBody>
                    <a:bodyPr/>
                    <a:lstStyle/>
                    <a:p>
                      <a:pPr marL="0" lvl="0" indent="0" algn="ctr" rtl="0">
                        <a:spcBef>
                          <a:spcPts val="0"/>
                        </a:spcBef>
                        <a:spcAft>
                          <a:spcPts val="0"/>
                        </a:spcAft>
                        <a:buNone/>
                      </a:pPr>
                      <a:r>
                        <a:rPr lang="ko" sz="900">
                          <a:latin typeface="Nanum Gothic"/>
                          <a:ea typeface="Nanum Gothic"/>
                          <a:cs typeface="Nanum Gothic"/>
                          <a:sym typeface="Nanum Gothic"/>
                        </a:rPr>
                        <a:t>500</a:t>
                      </a:r>
                      <a:endParaRPr sz="900">
                        <a:latin typeface="Nanum Gothic"/>
                        <a:ea typeface="Nanum Gothic"/>
                        <a:cs typeface="Nanum Gothic"/>
                        <a:sym typeface="Nanum Gothic"/>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ko" sz="900">
                          <a:latin typeface="Nanum Gothic"/>
                          <a:ea typeface="Nanum Gothic"/>
                          <a:cs typeface="Nanum Gothic"/>
                          <a:sym typeface="Nanum Gothic"/>
                        </a:rPr>
                        <a:t>500</a:t>
                      </a:r>
                      <a:endParaRPr sz="900">
                        <a:latin typeface="Nanum Gothic"/>
                        <a:ea typeface="Nanum Gothic"/>
                        <a:cs typeface="Nanum Gothic"/>
                        <a:sym typeface="Nanum Gothic"/>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ko" sz="900">
                          <a:latin typeface="Nanum Gothic"/>
                          <a:ea typeface="Nanum Gothic"/>
                          <a:cs typeface="Nanum Gothic"/>
                          <a:sym typeface="Nanum Gothic"/>
                        </a:rPr>
                        <a:t>500</a:t>
                      </a:r>
                      <a:endParaRPr sz="900">
                        <a:latin typeface="Nanum Gothic"/>
                        <a:ea typeface="Nanum Gothic"/>
                        <a:cs typeface="Nanum Gothic"/>
                        <a:sym typeface="Nanum Gothic"/>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ko" sz="900">
                          <a:latin typeface="Nanum Gothic"/>
                          <a:ea typeface="Nanum Gothic"/>
                          <a:cs typeface="Nanum Gothic"/>
                          <a:sym typeface="Nanum Gothic"/>
                        </a:rPr>
                        <a:t>500</a:t>
                      </a:r>
                      <a:endParaRPr sz="900">
                        <a:latin typeface="Nanum Gothic"/>
                        <a:ea typeface="Nanum Gothic"/>
                        <a:cs typeface="Nanum Gothic"/>
                        <a:sym typeface="Nanum Gothic"/>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4"/>
                  </a:ext>
                </a:extLst>
              </a:tr>
              <a:tr h="362825">
                <a:tc>
                  <a:txBody>
                    <a:bodyPr/>
                    <a:lstStyle/>
                    <a:p>
                      <a:pPr marL="0" lvl="0" indent="0" algn="r" rtl="0">
                        <a:spcBef>
                          <a:spcPts val="0"/>
                        </a:spcBef>
                        <a:spcAft>
                          <a:spcPts val="0"/>
                        </a:spcAft>
                        <a:buNone/>
                      </a:pPr>
                      <a:r>
                        <a:rPr lang="ko" sz="1200" b="1">
                          <a:latin typeface="Nanum Gothic"/>
                          <a:ea typeface="Nanum Gothic"/>
                          <a:cs typeface="Nanum Gothic"/>
                          <a:sym typeface="Nanum Gothic"/>
                        </a:rPr>
                        <a:t>train start</a:t>
                      </a:r>
                      <a:endParaRPr sz="1200" b="1">
                        <a:latin typeface="Nanum Gothic"/>
                        <a:ea typeface="Nanum Gothic"/>
                        <a:cs typeface="Nanum Gothic"/>
                        <a:sym typeface="Nanum Gothic"/>
                      </a:endParaRPr>
                    </a:p>
                  </a:txBody>
                  <a:tcPr marL="91425" marR="91425" marT="91425" marB="91425" anchor="ctr">
                    <a:lnR w="9525" cap="flat" cmpd="sng">
                      <a:solidFill>
                        <a:srgbClr val="9E9E9E"/>
                      </a:solidFill>
                      <a:prstDash val="solid"/>
                      <a:round/>
                      <a:headEnd type="none" w="sm" len="sm"/>
                      <a:tailEnd type="none" w="sm" len="sm"/>
                    </a:lnR>
                  </a:tcPr>
                </a:tc>
                <a:tc>
                  <a:txBody>
                    <a:bodyPr/>
                    <a:lstStyle/>
                    <a:p>
                      <a:pPr marL="0" lvl="0" indent="0" algn="ctr" rtl="0">
                        <a:spcBef>
                          <a:spcPts val="0"/>
                        </a:spcBef>
                        <a:spcAft>
                          <a:spcPts val="0"/>
                        </a:spcAft>
                        <a:buNone/>
                      </a:pPr>
                      <a:r>
                        <a:rPr lang="ko" sz="900">
                          <a:latin typeface="Nanum Gothic"/>
                          <a:ea typeface="Nanum Gothic"/>
                          <a:cs typeface="Nanum Gothic"/>
                          <a:sym typeface="Nanum Gothic"/>
                        </a:rPr>
                        <a:t>50,000</a:t>
                      </a:r>
                      <a:endParaRPr sz="900">
                        <a:latin typeface="Nanum Gothic"/>
                        <a:ea typeface="Nanum Gothic"/>
                        <a:cs typeface="Nanum Gothic"/>
                        <a:sym typeface="Nanum Gothic"/>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ko" sz="900">
                          <a:solidFill>
                            <a:schemeClr val="dk1"/>
                          </a:solidFill>
                          <a:latin typeface="Nanum Gothic"/>
                          <a:ea typeface="Nanum Gothic"/>
                          <a:cs typeface="Nanum Gothic"/>
                          <a:sym typeface="Nanum Gothic"/>
                        </a:rPr>
                        <a:t>50,000</a:t>
                      </a:r>
                      <a:endParaRPr sz="900">
                        <a:latin typeface="Nanum Gothic"/>
                        <a:ea typeface="Nanum Gothic"/>
                        <a:cs typeface="Nanum Gothic"/>
                        <a:sym typeface="Nanum Gothic"/>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ko" sz="900">
                          <a:solidFill>
                            <a:schemeClr val="dk1"/>
                          </a:solidFill>
                          <a:latin typeface="Nanum Gothic"/>
                          <a:ea typeface="Nanum Gothic"/>
                          <a:cs typeface="Nanum Gothic"/>
                          <a:sym typeface="Nanum Gothic"/>
                        </a:rPr>
                        <a:t>50,000</a:t>
                      </a:r>
                      <a:endParaRPr sz="900">
                        <a:solidFill>
                          <a:schemeClr val="dk1"/>
                        </a:solidFill>
                        <a:latin typeface="Nanum Gothic"/>
                        <a:ea typeface="Nanum Gothic"/>
                        <a:cs typeface="Nanum Gothic"/>
                        <a:sym typeface="Nanum Gothic"/>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ko" sz="900">
                          <a:latin typeface="Nanum Gothic"/>
                          <a:ea typeface="Nanum Gothic"/>
                          <a:cs typeface="Nanum Gothic"/>
                          <a:sym typeface="Nanum Gothic"/>
                        </a:rPr>
                        <a:t>50,000</a:t>
                      </a:r>
                      <a:endParaRPr sz="900">
                        <a:latin typeface="Nanum Gothic"/>
                        <a:ea typeface="Nanum Gothic"/>
                        <a:cs typeface="Nanum Gothic"/>
                        <a:sym typeface="Nanum Gothic"/>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5"/>
                  </a:ext>
                </a:extLst>
              </a:tr>
              <a:tr h="362825">
                <a:tc>
                  <a:txBody>
                    <a:bodyPr/>
                    <a:lstStyle/>
                    <a:p>
                      <a:pPr marL="0" lvl="0" indent="0" algn="r" rtl="0">
                        <a:spcBef>
                          <a:spcPts val="0"/>
                        </a:spcBef>
                        <a:spcAft>
                          <a:spcPts val="0"/>
                        </a:spcAft>
                        <a:buNone/>
                      </a:pPr>
                      <a:r>
                        <a:rPr lang="ko" sz="1200" b="1">
                          <a:latin typeface="Nanum Gothic"/>
                          <a:ea typeface="Nanum Gothic"/>
                          <a:cs typeface="Nanum Gothic"/>
                          <a:sym typeface="Nanum Gothic"/>
                        </a:rPr>
                        <a:t>epochs</a:t>
                      </a:r>
                      <a:endParaRPr sz="1200" b="1">
                        <a:latin typeface="Nanum Gothic"/>
                        <a:ea typeface="Nanum Gothic"/>
                        <a:cs typeface="Nanum Gothic"/>
                        <a:sym typeface="Nanum Gothic"/>
                      </a:endParaRPr>
                    </a:p>
                  </a:txBody>
                  <a:tcPr marL="91425" marR="91425" marT="91425" marB="91425" anchor="ctr">
                    <a:lnR w="9525" cap="flat" cmpd="sng">
                      <a:solidFill>
                        <a:srgbClr val="9E9E9E"/>
                      </a:solidFill>
                      <a:prstDash val="solid"/>
                      <a:round/>
                      <a:headEnd type="none" w="sm" len="sm"/>
                      <a:tailEnd type="none" w="sm" len="sm"/>
                    </a:lnR>
                  </a:tcPr>
                </a:tc>
                <a:tc>
                  <a:txBody>
                    <a:bodyPr/>
                    <a:lstStyle/>
                    <a:p>
                      <a:pPr marL="0" lvl="0" indent="0" algn="ctr" rtl="0">
                        <a:spcBef>
                          <a:spcPts val="0"/>
                        </a:spcBef>
                        <a:spcAft>
                          <a:spcPts val="0"/>
                        </a:spcAft>
                        <a:buNone/>
                      </a:pPr>
                      <a:r>
                        <a:rPr lang="ko" sz="900">
                          <a:latin typeface="Nanum Gothic"/>
                          <a:ea typeface="Nanum Gothic"/>
                          <a:cs typeface="Nanum Gothic"/>
                          <a:sym typeface="Nanum Gothic"/>
                        </a:rPr>
                        <a:t>80,000</a:t>
                      </a:r>
                      <a:endParaRPr sz="900">
                        <a:latin typeface="Nanum Gothic"/>
                        <a:ea typeface="Nanum Gothic"/>
                        <a:cs typeface="Nanum Gothic"/>
                        <a:sym typeface="Nanum Gothic"/>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ko" sz="900">
                          <a:latin typeface="Nanum Gothic"/>
                          <a:ea typeface="Nanum Gothic"/>
                          <a:cs typeface="Nanum Gothic"/>
                          <a:sym typeface="Nanum Gothic"/>
                        </a:rPr>
                        <a:t>80,000</a:t>
                      </a:r>
                      <a:endParaRPr sz="900">
                        <a:latin typeface="Nanum Gothic"/>
                        <a:ea typeface="Nanum Gothic"/>
                        <a:cs typeface="Nanum Gothic"/>
                        <a:sym typeface="Nanum Gothic"/>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ko" sz="900">
                          <a:latin typeface="Nanum Gothic"/>
                          <a:ea typeface="Nanum Gothic"/>
                          <a:cs typeface="Nanum Gothic"/>
                          <a:sym typeface="Nanum Gothic"/>
                        </a:rPr>
                        <a:t>80,000</a:t>
                      </a:r>
                      <a:endParaRPr sz="900">
                        <a:latin typeface="Nanum Gothic"/>
                        <a:ea typeface="Nanum Gothic"/>
                        <a:cs typeface="Nanum Gothic"/>
                        <a:sym typeface="Nanum Gothic"/>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C9DAF8"/>
                    </a:solidFill>
                  </a:tcPr>
                </a:tc>
                <a:tc>
                  <a:txBody>
                    <a:bodyPr/>
                    <a:lstStyle/>
                    <a:p>
                      <a:pPr marL="0" lvl="0" indent="0" algn="ctr" rtl="0">
                        <a:spcBef>
                          <a:spcPts val="0"/>
                        </a:spcBef>
                        <a:spcAft>
                          <a:spcPts val="0"/>
                        </a:spcAft>
                        <a:buNone/>
                      </a:pPr>
                      <a:r>
                        <a:rPr lang="ko" sz="900">
                          <a:latin typeface="Nanum Gothic"/>
                          <a:ea typeface="Nanum Gothic"/>
                          <a:cs typeface="Nanum Gothic"/>
                          <a:sym typeface="Nanum Gothic"/>
                        </a:rPr>
                        <a:t>50,000</a:t>
                      </a:r>
                      <a:endParaRPr sz="900">
                        <a:latin typeface="Nanum Gothic"/>
                        <a:ea typeface="Nanum Gothic"/>
                        <a:cs typeface="Nanum Gothic"/>
                        <a:sym typeface="Nanum Gothic"/>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C9DAF8"/>
                    </a:solidFill>
                  </a:tcPr>
                </a:tc>
                <a:extLst>
                  <a:ext uri="{0D108BD9-81ED-4DB2-BD59-A6C34878D82A}">
                    <a16:rowId xmlns:a16="http://schemas.microsoft.com/office/drawing/2014/main" val="10006"/>
                  </a:ext>
                </a:extLst>
              </a:tr>
              <a:tr h="362825">
                <a:tc>
                  <a:txBody>
                    <a:bodyPr/>
                    <a:lstStyle/>
                    <a:p>
                      <a:pPr marL="0" lvl="0" indent="0" algn="r" rtl="0">
                        <a:spcBef>
                          <a:spcPts val="0"/>
                        </a:spcBef>
                        <a:spcAft>
                          <a:spcPts val="0"/>
                        </a:spcAft>
                        <a:buNone/>
                      </a:pPr>
                      <a:r>
                        <a:rPr lang="ko" sz="1200" b="1">
                          <a:latin typeface="Nanum Gothic"/>
                          <a:ea typeface="Nanum Gothic"/>
                          <a:cs typeface="Nanum Gothic"/>
                          <a:sym typeface="Nanum Gothic"/>
                        </a:rPr>
                        <a:t>max moves</a:t>
                      </a:r>
                      <a:endParaRPr sz="1200" b="1">
                        <a:latin typeface="Nanum Gothic"/>
                        <a:ea typeface="Nanum Gothic"/>
                        <a:cs typeface="Nanum Gothic"/>
                        <a:sym typeface="Nanum Gothic"/>
                      </a:endParaRPr>
                    </a:p>
                  </a:txBody>
                  <a:tcPr marL="91425" marR="91425" marT="91425" marB="91425" anchor="ctr">
                    <a:lnR w="9525" cap="flat" cmpd="sng">
                      <a:solidFill>
                        <a:srgbClr val="9E9E9E"/>
                      </a:solidFill>
                      <a:prstDash val="solid"/>
                      <a:round/>
                      <a:headEnd type="none" w="sm" len="sm"/>
                      <a:tailEnd type="none" w="sm" len="sm"/>
                    </a:lnR>
                  </a:tcPr>
                </a:tc>
                <a:tc>
                  <a:txBody>
                    <a:bodyPr/>
                    <a:lstStyle/>
                    <a:p>
                      <a:pPr marL="0" lvl="0" indent="0" algn="ctr" rtl="0">
                        <a:spcBef>
                          <a:spcPts val="0"/>
                        </a:spcBef>
                        <a:spcAft>
                          <a:spcPts val="0"/>
                        </a:spcAft>
                        <a:buNone/>
                      </a:pPr>
                      <a:r>
                        <a:rPr lang="ko" sz="900">
                          <a:latin typeface="Nanum Gothic"/>
                          <a:ea typeface="Nanum Gothic"/>
                          <a:cs typeface="Nanum Gothic"/>
                          <a:sym typeface="Nanum Gothic"/>
                        </a:rPr>
                        <a:t>200</a:t>
                      </a:r>
                      <a:endParaRPr sz="900">
                        <a:latin typeface="Nanum Gothic"/>
                        <a:ea typeface="Nanum Gothic"/>
                        <a:cs typeface="Nanum Gothic"/>
                        <a:sym typeface="Nanum Gothic"/>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ko" sz="900">
                          <a:solidFill>
                            <a:schemeClr val="dk1"/>
                          </a:solidFill>
                          <a:latin typeface="Nanum Gothic"/>
                          <a:ea typeface="Nanum Gothic"/>
                          <a:cs typeface="Nanum Gothic"/>
                          <a:sym typeface="Nanum Gothic"/>
                        </a:rPr>
                        <a:t>200</a:t>
                      </a:r>
                      <a:endParaRPr sz="900">
                        <a:latin typeface="Nanum Gothic"/>
                        <a:ea typeface="Nanum Gothic"/>
                        <a:cs typeface="Nanum Gothic"/>
                        <a:sym typeface="Nanum Gothic"/>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ko" sz="900">
                          <a:solidFill>
                            <a:schemeClr val="dk1"/>
                          </a:solidFill>
                          <a:latin typeface="Nanum Gothic"/>
                          <a:ea typeface="Nanum Gothic"/>
                          <a:cs typeface="Nanum Gothic"/>
                          <a:sym typeface="Nanum Gothic"/>
                        </a:rPr>
                        <a:t>200</a:t>
                      </a:r>
                      <a:endParaRPr sz="900">
                        <a:solidFill>
                          <a:schemeClr val="dk1"/>
                        </a:solidFill>
                        <a:latin typeface="Nanum Gothic"/>
                        <a:ea typeface="Nanum Gothic"/>
                        <a:cs typeface="Nanum Gothic"/>
                        <a:sym typeface="Nanum Gothic"/>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ko" sz="900">
                          <a:latin typeface="Nanum Gothic"/>
                          <a:ea typeface="Nanum Gothic"/>
                          <a:cs typeface="Nanum Gothic"/>
                          <a:sym typeface="Nanum Gothic"/>
                        </a:rPr>
                        <a:t>200</a:t>
                      </a:r>
                      <a:endParaRPr sz="900">
                        <a:latin typeface="Nanum Gothic"/>
                        <a:ea typeface="Nanum Gothic"/>
                        <a:cs typeface="Nanum Gothic"/>
                        <a:sym typeface="Nanum Gothic"/>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7"/>
                  </a:ext>
                </a:extLst>
              </a:tr>
              <a:tr h="457175">
                <a:tc>
                  <a:txBody>
                    <a:bodyPr/>
                    <a:lstStyle/>
                    <a:p>
                      <a:pPr marL="0" lvl="0" indent="0" algn="r" rtl="0">
                        <a:spcBef>
                          <a:spcPts val="0"/>
                        </a:spcBef>
                        <a:spcAft>
                          <a:spcPts val="0"/>
                        </a:spcAft>
                        <a:buNone/>
                      </a:pPr>
                      <a:r>
                        <a:rPr lang="ko" sz="1200" b="1">
                          <a:latin typeface="Nanum Gothic"/>
                          <a:ea typeface="Nanum Gothic"/>
                          <a:cs typeface="Nanum Gothic"/>
                          <a:sym typeface="Nanum Gothic"/>
                        </a:rPr>
                        <a:t>epsilon</a:t>
                      </a:r>
                      <a:endParaRPr sz="1200" b="1">
                        <a:latin typeface="Nanum Gothic"/>
                        <a:ea typeface="Nanum Gothic"/>
                        <a:cs typeface="Nanum Gothic"/>
                        <a:sym typeface="Nanum Gothic"/>
                      </a:endParaRPr>
                    </a:p>
                  </a:txBody>
                  <a:tcPr marL="91425" marR="91425" marT="91425" marB="91425" anchor="ctr">
                    <a:lnR w="9525" cap="flat" cmpd="sng">
                      <a:solidFill>
                        <a:srgbClr val="9E9E9E"/>
                      </a:solidFill>
                      <a:prstDash val="solid"/>
                      <a:round/>
                      <a:headEnd type="none" w="sm" len="sm"/>
                      <a:tailEnd type="none" w="sm" len="sm"/>
                    </a:lnR>
                  </a:tcPr>
                </a:tc>
                <a:tc>
                  <a:txBody>
                    <a:bodyPr/>
                    <a:lstStyle/>
                    <a:p>
                      <a:pPr marL="0" lvl="0" indent="0" algn="ctr" rtl="0">
                        <a:spcBef>
                          <a:spcPts val="0"/>
                        </a:spcBef>
                        <a:spcAft>
                          <a:spcPts val="0"/>
                        </a:spcAft>
                        <a:buNone/>
                      </a:pPr>
                      <a:r>
                        <a:rPr lang="ko" sz="900" b="1">
                          <a:solidFill>
                            <a:schemeClr val="dk1"/>
                          </a:solidFill>
                          <a:latin typeface="Nanum Gothic"/>
                          <a:ea typeface="Nanum Gothic"/>
                          <a:cs typeface="Nanum Gothic"/>
                          <a:sym typeface="Nanum Gothic"/>
                        </a:rPr>
                        <a:t>0.3</a:t>
                      </a:r>
                      <a:endParaRPr sz="900" b="1">
                        <a:solidFill>
                          <a:schemeClr val="dk1"/>
                        </a:solidFill>
                        <a:latin typeface="Nanum Gothic"/>
                        <a:ea typeface="Nanum Gothic"/>
                        <a:cs typeface="Nanum Gothic"/>
                        <a:sym typeface="Nanum Gothic"/>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4CCCC"/>
                    </a:solidFill>
                  </a:tcPr>
                </a:tc>
                <a:tc>
                  <a:txBody>
                    <a:bodyPr/>
                    <a:lstStyle/>
                    <a:p>
                      <a:pPr marL="0" lvl="0" indent="0" algn="ctr" rtl="0">
                        <a:spcBef>
                          <a:spcPts val="0"/>
                        </a:spcBef>
                        <a:spcAft>
                          <a:spcPts val="0"/>
                        </a:spcAft>
                        <a:buNone/>
                      </a:pPr>
                      <a:r>
                        <a:rPr lang="ko" sz="900" b="1">
                          <a:solidFill>
                            <a:schemeClr val="dk1"/>
                          </a:solidFill>
                          <a:latin typeface="Nanum Gothic"/>
                          <a:ea typeface="Nanum Gothic"/>
                          <a:cs typeface="Nanum Gothic"/>
                          <a:sym typeface="Nanum Gothic"/>
                        </a:rPr>
                        <a:t>max(0.05, 1.0-0.1*(epi/2000))</a:t>
                      </a:r>
                      <a:endParaRPr sz="900" b="1">
                        <a:solidFill>
                          <a:schemeClr val="dk1"/>
                        </a:solidFill>
                        <a:latin typeface="Nanum Gothic"/>
                        <a:ea typeface="Nanum Gothic"/>
                        <a:cs typeface="Nanum Gothic"/>
                        <a:sym typeface="Nanum Gothic"/>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4CCCC"/>
                    </a:solidFill>
                  </a:tcPr>
                </a:tc>
                <a:tc>
                  <a:txBody>
                    <a:bodyPr/>
                    <a:lstStyle/>
                    <a:p>
                      <a:pPr marL="0" lvl="0" indent="0" algn="ctr" rtl="0">
                        <a:spcBef>
                          <a:spcPts val="0"/>
                        </a:spcBef>
                        <a:spcAft>
                          <a:spcPts val="0"/>
                        </a:spcAft>
                        <a:buNone/>
                      </a:pPr>
                      <a:r>
                        <a:rPr lang="ko" sz="900" b="1">
                          <a:solidFill>
                            <a:schemeClr val="dk1"/>
                          </a:solidFill>
                          <a:latin typeface="Nanum Gothic"/>
                          <a:ea typeface="Nanum Gothic"/>
                          <a:cs typeface="Nanum Gothic"/>
                          <a:sym typeface="Nanum Gothic"/>
                        </a:rPr>
                        <a:t>max(0.05, 1.0-0.1*(epi/2000))</a:t>
                      </a:r>
                      <a:endParaRPr sz="900" b="1">
                        <a:solidFill>
                          <a:schemeClr val="dk1"/>
                        </a:solidFill>
                        <a:latin typeface="Nanum Gothic"/>
                        <a:ea typeface="Nanum Gothic"/>
                        <a:cs typeface="Nanum Gothic"/>
                        <a:sym typeface="Nanum Gothic"/>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ko" sz="900" b="1">
                          <a:solidFill>
                            <a:schemeClr val="dk1"/>
                          </a:solidFill>
                          <a:latin typeface="Nanum Gothic"/>
                          <a:ea typeface="Nanum Gothic"/>
                          <a:cs typeface="Nanum Gothic"/>
                          <a:sym typeface="Nanum Gothic"/>
                        </a:rPr>
                        <a:t>max(0.05, 1.0-0.1*(epi/2000))</a:t>
                      </a:r>
                      <a:endParaRPr sz="900" b="1">
                        <a:solidFill>
                          <a:schemeClr val="dk1"/>
                        </a:solidFill>
                        <a:latin typeface="Nanum Gothic"/>
                        <a:ea typeface="Nanum Gothic"/>
                        <a:cs typeface="Nanum Gothic"/>
                        <a:sym typeface="Nanum Gothic"/>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8"/>
                  </a:ext>
                </a:extLst>
              </a:tr>
            </a:tbl>
          </a:graphicData>
        </a:graphic>
      </p:graphicFrame>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34"/>
        <p:cNvGrpSpPr/>
        <p:nvPr/>
      </p:nvGrpSpPr>
      <p:grpSpPr>
        <a:xfrm>
          <a:off x="0" y="0"/>
          <a:ext cx="0" cy="0"/>
          <a:chOff x="0" y="0"/>
          <a:chExt cx="0" cy="0"/>
        </a:xfrm>
      </p:grpSpPr>
      <p:sp>
        <p:nvSpPr>
          <p:cNvPr id="535" name="Google Shape;535;p56"/>
          <p:cNvSpPr txBox="1">
            <a:spLocks noGrp="1"/>
          </p:cNvSpPr>
          <p:nvPr>
            <p:ph type="title" idx="3"/>
          </p:nvPr>
        </p:nvSpPr>
        <p:spPr>
          <a:xfrm>
            <a:off x="83100" y="10775"/>
            <a:ext cx="85206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ko"/>
              <a:t>DQN 학습 결과</a:t>
            </a:r>
            <a:endParaRPr/>
          </a:p>
        </p:txBody>
      </p:sp>
      <p:sp>
        <p:nvSpPr>
          <p:cNvPr id="536" name="Google Shape;536;p56"/>
          <p:cNvSpPr txBox="1">
            <a:spLocks noGrp="1"/>
          </p:cNvSpPr>
          <p:nvPr>
            <p:ph type="sldNum" idx="12"/>
          </p:nvPr>
        </p:nvSpPr>
        <p:spPr>
          <a:xfrm>
            <a:off x="8454058" y="4602142"/>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ltLang="ko"/>
              <a:t>42</a:t>
            </a:fld>
            <a:endParaRPr/>
          </a:p>
        </p:txBody>
      </p:sp>
      <p:pic>
        <p:nvPicPr>
          <p:cNvPr id="537" name="Google Shape;537;p56"/>
          <p:cNvPicPr preferRelativeResize="0"/>
          <p:nvPr/>
        </p:nvPicPr>
        <p:blipFill>
          <a:blip r:embed="rId3">
            <a:alphaModFix/>
          </a:blip>
          <a:stretch>
            <a:fillRect/>
          </a:stretch>
        </p:blipFill>
        <p:spPr>
          <a:xfrm>
            <a:off x="261893" y="1733107"/>
            <a:ext cx="2643688" cy="1787192"/>
          </a:xfrm>
          <a:prstGeom prst="rect">
            <a:avLst/>
          </a:prstGeom>
          <a:noFill/>
          <a:ln w="9525" cap="flat" cmpd="sng">
            <a:solidFill>
              <a:schemeClr val="dk2"/>
            </a:solidFill>
            <a:prstDash val="solid"/>
            <a:round/>
            <a:headEnd type="none" w="sm" len="sm"/>
            <a:tailEnd type="none" w="sm" len="sm"/>
          </a:ln>
        </p:spPr>
      </p:pic>
      <p:pic>
        <p:nvPicPr>
          <p:cNvPr id="538" name="Google Shape;538;p56"/>
          <p:cNvPicPr preferRelativeResize="0"/>
          <p:nvPr/>
        </p:nvPicPr>
        <p:blipFill>
          <a:blip r:embed="rId4">
            <a:alphaModFix/>
          </a:blip>
          <a:stretch>
            <a:fillRect/>
          </a:stretch>
        </p:blipFill>
        <p:spPr>
          <a:xfrm>
            <a:off x="3228227" y="1733088"/>
            <a:ext cx="2663920" cy="1807425"/>
          </a:xfrm>
          <a:prstGeom prst="rect">
            <a:avLst/>
          </a:prstGeom>
          <a:noFill/>
          <a:ln w="9525" cap="flat" cmpd="sng">
            <a:solidFill>
              <a:schemeClr val="dk2"/>
            </a:solidFill>
            <a:prstDash val="solid"/>
            <a:round/>
            <a:headEnd type="none" w="sm" len="sm"/>
            <a:tailEnd type="none" w="sm" len="sm"/>
          </a:ln>
        </p:spPr>
      </p:pic>
      <p:pic>
        <p:nvPicPr>
          <p:cNvPr id="539" name="Google Shape;539;p56"/>
          <p:cNvPicPr preferRelativeResize="0"/>
          <p:nvPr/>
        </p:nvPicPr>
        <p:blipFill>
          <a:blip r:embed="rId5">
            <a:alphaModFix/>
          </a:blip>
          <a:stretch>
            <a:fillRect/>
          </a:stretch>
        </p:blipFill>
        <p:spPr>
          <a:xfrm>
            <a:off x="6137263" y="1743207"/>
            <a:ext cx="2744850" cy="1787192"/>
          </a:xfrm>
          <a:prstGeom prst="rect">
            <a:avLst/>
          </a:prstGeom>
          <a:noFill/>
          <a:ln w="9525" cap="flat" cmpd="sng">
            <a:solidFill>
              <a:schemeClr val="dk2"/>
            </a:solidFill>
            <a:prstDash val="solid"/>
            <a:round/>
            <a:headEnd type="none" w="sm" len="sm"/>
            <a:tailEnd type="none" w="sm" len="sm"/>
          </a:ln>
        </p:spPr>
      </p:pic>
      <p:sp>
        <p:nvSpPr>
          <p:cNvPr id="540" name="Google Shape;540;p56"/>
          <p:cNvSpPr txBox="1"/>
          <p:nvPr/>
        </p:nvSpPr>
        <p:spPr>
          <a:xfrm>
            <a:off x="3312188" y="3669938"/>
            <a:ext cx="2496000" cy="431100"/>
          </a:xfrm>
          <a:prstGeom prst="rect">
            <a:avLst/>
          </a:prstGeom>
          <a:noFill/>
          <a:ln>
            <a:noFill/>
          </a:ln>
        </p:spPr>
        <p:txBody>
          <a:bodyPr spcFirstLastPara="1" wrap="square" lIns="91425" tIns="91425" rIns="91425" bIns="91425" anchor="t" anchorCtr="0">
            <a:spAutoFit/>
          </a:bodyPr>
          <a:lstStyle/>
          <a:p>
            <a:pPr marL="0" lvl="0" indent="0" algn="ctr" rtl="0">
              <a:lnSpc>
                <a:spcPct val="150000"/>
              </a:lnSpc>
              <a:spcBef>
                <a:spcPts val="0"/>
              </a:spcBef>
              <a:spcAft>
                <a:spcPts val="1200"/>
              </a:spcAft>
              <a:buNone/>
            </a:pPr>
            <a:r>
              <a:rPr lang="ko" sz="1600">
                <a:solidFill>
                  <a:schemeClr val="dk1"/>
                </a:solidFill>
                <a:latin typeface="Nanum Gothic"/>
                <a:ea typeface="Nanum Gothic"/>
                <a:cs typeface="Nanum Gothic"/>
                <a:sym typeface="Nanum Gothic"/>
              </a:rPr>
              <a:t>Loss</a:t>
            </a:r>
            <a:endParaRPr sz="1200"/>
          </a:p>
        </p:txBody>
      </p:sp>
      <p:sp>
        <p:nvSpPr>
          <p:cNvPr id="541" name="Google Shape;541;p56"/>
          <p:cNvSpPr txBox="1"/>
          <p:nvPr/>
        </p:nvSpPr>
        <p:spPr>
          <a:xfrm>
            <a:off x="335738" y="3669950"/>
            <a:ext cx="2496000" cy="431100"/>
          </a:xfrm>
          <a:prstGeom prst="rect">
            <a:avLst/>
          </a:prstGeom>
          <a:noFill/>
          <a:ln>
            <a:noFill/>
          </a:ln>
        </p:spPr>
        <p:txBody>
          <a:bodyPr spcFirstLastPara="1" wrap="square" lIns="91425" tIns="91425" rIns="91425" bIns="91425" anchor="t" anchorCtr="0">
            <a:spAutoFit/>
          </a:bodyPr>
          <a:lstStyle/>
          <a:p>
            <a:pPr marL="0" lvl="0" indent="0" algn="ctr" rtl="0">
              <a:lnSpc>
                <a:spcPct val="150000"/>
              </a:lnSpc>
              <a:spcBef>
                <a:spcPts val="0"/>
              </a:spcBef>
              <a:spcAft>
                <a:spcPts val="1200"/>
              </a:spcAft>
              <a:buNone/>
            </a:pPr>
            <a:r>
              <a:rPr lang="ko" sz="1600">
                <a:solidFill>
                  <a:schemeClr val="dk1"/>
                </a:solidFill>
                <a:latin typeface="Nanum Gothic"/>
                <a:ea typeface="Nanum Gothic"/>
                <a:cs typeface="Nanum Gothic"/>
                <a:sym typeface="Nanum Gothic"/>
              </a:rPr>
              <a:t>Moves</a:t>
            </a:r>
            <a:endParaRPr sz="1200"/>
          </a:p>
        </p:txBody>
      </p:sp>
      <p:sp>
        <p:nvSpPr>
          <p:cNvPr id="542" name="Google Shape;542;p56"/>
          <p:cNvSpPr txBox="1"/>
          <p:nvPr/>
        </p:nvSpPr>
        <p:spPr>
          <a:xfrm>
            <a:off x="6261688" y="3669938"/>
            <a:ext cx="2496000" cy="431100"/>
          </a:xfrm>
          <a:prstGeom prst="rect">
            <a:avLst/>
          </a:prstGeom>
          <a:noFill/>
          <a:ln>
            <a:noFill/>
          </a:ln>
        </p:spPr>
        <p:txBody>
          <a:bodyPr spcFirstLastPara="1" wrap="square" lIns="91425" tIns="91425" rIns="91425" bIns="91425" anchor="t" anchorCtr="0">
            <a:spAutoFit/>
          </a:bodyPr>
          <a:lstStyle/>
          <a:p>
            <a:pPr marL="0" lvl="0" indent="0" algn="ctr" rtl="0">
              <a:lnSpc>
                <a:spcPct val="150000"/>
              </a:lnSpc>
              <a:spcBef>
                <a:spcPts val="0"/>
              </a:spcBef>
              <a:spcAft>
                <a:spcPts val="1200"/>
              </a:spcAft>
              <a:buNone/>
            </a:pPr>
            <a:r>
              <a:rPr lang="ko" sz="1600">
                <a:solidFill>
                  <a:schemeClr val="dk1"/>
                </a:solidFill>
                <a:latin typeface="Nanum Gothic"/>
                <a:ea typeface="Nanum Gothic"/>
                <a:cs typeface="Nanum Gothic"/>
                <a:sym typeface="Nanum Gothic"/>
              </a:rPr>
              <a:t>Cum Rewards</a:t>
            </a:r>
            <a:endParaRPr sz="120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sp>
        <p:nvSpPr>
          <p:cNvPr id="547" name="Google Shape;547;p57"/>
          <p:cNvSpPr txBox="1">
            <a:spLocks noGrp="1"/>
          </p:cNvSpPr>
          <p:nvPr>
            <p:ph type="title"/>
          </p:nvPr>
        </p:nvSpPr>
        <p:spPr>
          <a:xfrm>
            <a:off x="83100" y="10775"/>
            <a:ext cx="85206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ko"/>
              <a:t>Problem Solving Approach: Divide &amp; Conquer!</a:t>
            </a:r>
            <a:endParaRPr/>
          </a:p>
        </p:txBody>
      </p:sp>
      <p:pic>
        <p:nvPicPr>
          <p:cNvPr id="548" name="Google Shape;548;p57"/>
          <p:cNvPicPr preferRelativeResize="0"/>
          <p:nvPr/>
        </p:nvPicPr>
        <p:blipFill>
          <a:blip r:embed="rId3">
            <a:alphaModFix/>
          </a:blip>
          <a:stretch>
            <a:fillRect/>
          </a:stretch>
        </p:blipFill>
        <p:spPr>
          <a:xfrm>
            <a:off x="3619431" y="1658492"/>
            <a:ext cx="1885218" cy="2094661"/>
          </a:xfrm>
          <a:prstGeom prst="rect">
            <a:avLst/>
          </a:prstGeom>
          <a:noFill/>
          <a:ln>
            <a:noFill/>
          </a:ln>
        </p:spPr>
      </p:pic>
      <p:pic>
        <p:nvPicPr>
          <p:cNvPr id="549" name="Google Shape;549;p57"/>
          <p:cNvPicPr preferRelativeResize="0"/>
          <p:nvPr/>
        </p:nvPicPr>
        <p:blipFill>
          <a:blip r:embed="rId4">
            <a:alphaModFix/>
          </a:blip>
          <a:stretch>
            <a:fillRect/>
          </a:stretch>
        </p:blipFill>
        <p:spPr>
          <a:xfrm>
            <a:off x="809237" y="1663190"/>
            <a:ext cx="1885218" cy="2094661"/>
          </a:xfrm>
          <a:prstGeom prst="rect">
            <a:avLst/>
          </a:prstGeom>
          <a:noFill/>
          <a:ln>
            <a:noFill/>
          </a:ln>
        </p:spPr>
      </p:pic>
      <p:pic>
        <p:nvPicPr>
          <p:cNvPr id="550" name="Google Shape;550;p57"/>
          <p:cNvPicPr preferRelativeResize="0"/>
          <p:nvPr/>
        </p:nvPicPr>
        <p:blipFill>
          <a:blip r:embed="rId5">
            <a:alphaModFix/>
          </a:blip>
          <a:stretch>
            <a:fillRect/>
          </a:stretch>
        </p:blipFill>
        <p:spPr>
          <a:xfrm>
            <a:off x="6482694" y="1653801"/>
            <a:ext cx="1885218" cy="2104041"/>
          </a:xfrm>
          <a:prstGeom prst="rect">
            <a:avLst/>
          </a:prstGeom>
          <a:noFill/>
          <a:ln>
            <a:noFill/>
          </a:ln>
        </p:spPr>
      </p:pic>
      <p:sp>
        <p:nvSpPr>
          <p:cNvPr id="551" name="Google Shape;551;p57"/>
          <p:cNvSpPr txBox="1"/>
          <p:nvPr/>
        </p:nvSpPr>
        <p:spPr>
          <a:xfrm>
            <a:off x="3303800" y="790538"/>
            <a:ext cx="2496000" cy="461700"/>
          </a:xfrm>
          <a:prstGeom prst="rect">
            <a:avLst/>
          </a:prstGeom>
          <a:noFill/>
          <a:ln>
            <a:noFill/>
          </a:ln>
        </p:spPr>
        <p:txBody>
          <a:bodyPr spcFirstLastPara="1" wrap="square" lIns="91425" tIns="91425" rIns="91425" bIns="91425" anchor="t" anchorCtr="0">
            <a:spAutoFit/>
          </a:bodyPr>
          <a:lstStyle/>
          <a:p>
            <a:pPr marL="0" lvl="0" indent="0" algn="ctr" rtl="0">
              <a:lnSpc>
                <a:spcPct val="150000"/>
              </a:lnSpc>
              <a:spcBef>
                <a:spcPts val="0"/>
              </a:spcBef>
              <a:spcAft>
                <a:spcPts val="1200"/>
              </a:spcAft>
              <a:buNone/>
            </a:pPr>
            <a:r>
              <a:rPr lang="ko" sz="1800" b="1">
                <a:solidFill>
                  <a:schemeClr val="dk1"/>
                </a:solidFill>
                <a:latin typeface="Nanum Gothic"/>
                <a:ea typeface="Nanum Gothic"/>
                <a:cs typeface="Nanum Gothic"/>
                <a:sym typeface="Nanum Gothic"/>
              </a:rPr>
              <a:t>1 Target Roundtrip</a:t>
            </a:r>
            <a:endParaRPr b="1"/>
          </a:p>
        </p:txBody>
      </p:sp>
      <p:sp>
        <p:nvSpPr>
          <p:cNvPr id="552" name="Google Shape;552;p57"/>
          <p:cNvSpPr txBox="1"/>
          <p:nvPr/>
        </p:nvSpPr>
        <p:spPr>
          <a:xfrm>
            <a:off x="503850" y="790550"/>
            <a:ext cx="2496000" cy="461700"/>
          </a:xfrm>
          <a:prstGeom prst="rect">
            <a:avLst/>
          </a:prstGeom>
          <a:noFill/>
          <a:ln>
            <a:noFill/>
          </a:ln>
        </p:spPr>
        <p:txBody>
          <a:bodyPr spcFirstLastPara="1" wrap="square" lIns="91425" tIns="91425" rIns="91425" bIns="91425" anchor="t" anchorCtr="0">
            <a:spAutoFit/>
          </a:bodyPr>
          <a:lstStyle/>
          <a:p>
            <a:pPr marL="0" lvl="0" indent="0" algn="ctr" rtl="0">
              <a:lnSpc>
                <a:spcPct val="150000"/>
              </a:lnSpc>
              <a:spcBef>
                <a:spcPts val="0"/>
              </a:spcBef>
              <a:spcAft>
                <a:spcPts val="1200"/>
              </a:spcAft>
              <a:buNone/>
            </a:pPr>
            <a:r>
              <a:rPr lang="ko" sz="1800" b="1">
                <a:solidFill>
                  <a:schemeClr val="dk1"/>
                </a:solidFill>
                <a:latin typeface="Nanum Gothic"/>
                <a:ea typeface="Nanum Gothic"/>
                <a:cs typeface="Nanum Gothic"/>
                <a:sym typeface="Nanum Gothic"/>
              </a:rPr>
              <a:t>1 Target 1 Way</a:t>
            </a:r>
            <a:endParaRPr b="1"/>
          </a:p>
        </p:txBody>
      </p:sp>
      <p:sp>
        <p:nvSpPr>
          <p:cNvPr id="553" name="Google Shape;553;p57"/>
          <p:cNvSpPr txBox="1"/>
          <p:nvPr/>
        </p:nvSpPr>
        <p:spPr>
          <a:xfrm>
            <a:off x="6144150" y="790538"/>
            <a:ext cx="2496000" cy="461700"/>
          </a:xfrm>
          <a:prstGeom prst="rect">
            <a:avLst/>
          </a:prstGeom>
          <a:noFill/>
          <a:ln>
            <a:noFill/>
          </a:ln>
        </p:spPr>
        <p:txBody>
          <a:bodyPr spcFirstLastPara="1" wrap="square" lIns="91425" tIns="91425" rIns="91425" bIns="91425" anchor="t" anchorCtr="0">
            <a:spAutoFit/>
          </a:bodyPr>
          <a:lstStyle/>
          <a:p>
            <a:pPr marL="0" lvl="0" indent="0" algn="ctr" rtl="0">
              <a:lnSpc>
                <a:spcPct val="150000"/>
              </a:lnSpc>
              <a:spcBef>
                <a:spcPts val="0"/>
              </a:spcBef>
              <a:spcAft>
                <a:spcPts val="1200"/>
              </a:spcAft>
              <a:buNone/>
            </a:pPr>
            <a:r>
              <a:rPr lang="ko" sz="1800" b="1">
                <a:solidFill>
                  <a:schemeClr val="dk1"/>
                </a:solidFill>
                <a:latin typeface="Nanum Gothic"/>
                <a:ea typeface="Nanum Gothic"/>
                <a:cs typeface="Nanum Gothic"/>
                <a:sym typeface="Nanum Gothic"/>
              </a:rPr>
              <a:t>Multi Target Path</a:t>
            </a:r>
            <a:endParaRPr b="1"/>
          </a:p>
        </p:txBody>
      </p:sp>
      <p:sp>
        <p:nvSpPr>
          <p:cNvPr id="554" name="Google Shape;554;p57"/>
          <p:cNvSpPr txBox="1">
            <a:spLocks noGrp="1"/>
          </p:cNvSpPr>
          <p:nvPr>
            <p:ph type="sldNum" idx="12"/>
          </p:nvPr>
        </p:nvSpPr>
        <p:spPr>
          <a:xfrm>
            <a:off x="8454058" y="4602142"/>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ltLang="ko"/>
              <a:t>43</a:t>
            </a:fld>
            <a:endParaRPr/>
          </a:p>
        </p:txBody>
      </p:sp>
      <p:sp>
        <p:nvSpPr>
          <p:cNvPr id="555" name="Google Shape;555;p57"/>
          <p:cNvSpPr txBox="1">
            <a:spLocks noGrp="1"/>
          </p:cNvSpPr>
          <p:nvPr>
            <p:ph type="body" idx="1"/>
          </p:nvPr>
        </p:nvSpPr>
        <p:spPr>
          <a:xfrm>
            <a:off x="706100" y="1176050"/>
            <a:ext cx="2091600" cy="369300"/>
          </a:xfrm>
          <a:prstGeom prst="rect">
            <a:avLst/>
          </a:prstGeom>
          <a:ln>
            <a:noFill/>
          </a:ln>
        </p:spPr>
        <p:txBody>
          <a:bodyPr spcFirstLastPara="1" wrap="square" lIns="91425" tIns="91425" rIns="91425" bIns="91425" anchor="t" anchorCtr="0">
            <a:spAutoFit/>
          </a:bodyPr>
          <a:lstStyle/>
          <a:p>
            <a:pPr marL="0" lvl="0" indent="0" algn="ctr" rtl="0">
              <a:lnSpc>
                <a:spcPct val="100000"/>
              </a:lnSpc>
              <a:spcBef>
                <a:spcPts val="0"/>
              </a:spcBef>
              <a:spcAft>
                <a:spcPts val="1200"/>
              </a:spcAft>
              <a:buNone/>
            </a:pPr>
            <a:r>
              <a:rPr lang="ko" sz="1200"/>
              <a:t>시작 → A</a:t>
            </a:r>
            <a:endParaRPr sz="1200"/>
          </a:p>
        </p:txBody>
      </p:sp>
      <p:sp>
        <p:nvSpPr>
          <p:cNvPr id="556" name="Google Shape;556;p57"/>
          <p:cNvSpPr txBox="1">
            <a:spLocks noGrp="1"/>
          </p:cNvSpPr>
          <p:nvPr>
            <p:ph type="body" idx="1"/>
          </p:nvPr>
        </p:nvSpPr>
        <p:spPr>
          <a:xfrm>
            <a:off x="3506000" y="1176050"/>
            <a:ext cx="2091600" cy="369300"/>
          </a:xfrm>
          <a:prstGeom prst="rect">
            <a:avLst/>
          </a:prstGeom>
          <a:ln>
            <a:noFill/>
          </a:ln>
        </p:spPr>
        <p:txBody>
          <a:bodyPr spcFirstLastPara="1" wrap="square" lIns="91425" tIns="91425" rIns="91425" bIns="91425" anchor="t" anchorCtr="0">
            <a:spAutoFit/>
          </a:bodyPr>
          <a:lstStyle/>
          <a:p>
            <a:pPr marL="0" lvl="0" indent="0" algn="ctr" rtl="0">
              <a:lnSpc>
                <a:spcPct val="100000"/>
              </a:lnSpc>
              <a:spcBef>
                <a:spcPts val="0"/>
              </a:spcBef>
              <a:spcAft>
                <a:spcPts val="1200"/>
              </a:spcAft>
              <a:buNone/>
            </a:pPr>
            <a:r>
              <a:rPr lang="ko" sz="1200"/>
              <a:t>시작 → A → 종료</a:t>
            </a:r>
            <a:endParaRPr sz="1200"/>
          </a:p>
        </p:txBody>
      </p:sp>
      <p:sp>
        <p:nvSpPr>
          <p:cNvPr id="557" name="Google Shape;557;p57"/>
          <p:cNvSpPr txBox="1">
            <a:spLocks noGrp="1"/>
          </p:cNvSpPr>
          <p:nvPr>
            <p:ph type="body" idx="1"/>
          </p:nvPr>
        </p:nvSpPr>
        <p:spPr>
          <a:xfrm>
            <a:off x="678375" y="3941951"/>
            <a:ext cx="7787100" cy="1120200"/>
          </a:xfrm>
          <a:prstGeom prst="rect">
            <a:avLst/>
          </a:prstGeom>
        </p:spPr>
        <p:txBody>
          <a:bodyPr spcFirstLastPara="1" wrap="square" lIns="91425" tIns="91425" rIns="91425" bIns="91425" anchor="t" anchorCtr="0">
            <a:normAutofit lnSpcReduction="10000"/>
          </a:bodyPr>
          <a:lstStyle/>
          <a:p>
            <a:pPr marL="0" lvl="0" indent="0" algn="ctr" rtl="0">
              <a:lnSpc>
                <a:spcPct val="150000"/>
              </a:lnSpc>
              <a:spcBef>
                <a:spcPts val="0"/>
              </a:spcBef>
              <a:spcAft>
                <a:spcPts val="0"/>
              </a:spcAft>
              <a:buNone/>
            </a:pPr>
            <a:r>
              <a:rPr lang="ko" sz="1400"/>
              <a:t>각자 다양하게 시도한 모델들에서 좋은 결과를 얻지 못함</a:t>
            </a:r>
            <a:endParaRPr sz="1400"/>
          </a:p>
          <a:p>
            <a:pPr marL="0" lvl="0" indent="0" algn="ctr" rtl="0">
              <a:lnSpc>
                <a:spcPct val="150000"/>
              </a:lnSpc>
              <a:spcBef>
                <a:spcPts val="0"/>
              </a:spcBef>
              <a:spcAft>
                <a:spcPts val="0"/>
              </a:spcAft>
              <a:buNone/>
            </a:pPr>
            <a:r>
              <a:rPr lang="ko" sz="1600" b="1"/>
              <a:t>문제를 단순화</a:t>
            </a:r>
            <a:r>
              <a:rPr lang="ko" sz="1600"/>
              <a:t>하여 </a:t>
            </a:r>
            <a:r>
              <a:rPr lang="ko" sz="1600" b="1"/>
              <a:t>문제 원인 파악 및 하이퍼파라미터 튜닝 등 다양한 해결 방안 시도</a:t>
            </a:r>
            <a:endParaRPr sz="1600"/>
          </a:p>
          <a:p>
            <a:pPr marL="0" lvl="0" indent="0" algn="ctr" rtl="0">
              <a:lnSpc>
                <a:spcPct val="150000"/>
              </a:lnSpc>
              <a:spcBef>
                <a:spcPts val="0"/>
              </a:spcBef>
              <a:spcAft>
                <a:spcPts val="0"/>
              </a:spcAft>
              <a:buNone/>
            </a:pPr>
            <a:r>
              <a:rPr lang="ko" sz="1200"/>
              <a:t>(사례) 1을 통하여 17개 목적지 중 일부 목적지에 대해서만 DQN이 최적화되는 현상 발견: 17개 중 6개, 10개 등</a:t>
            </a:r>
            <a:endParaRPr sz="1200"/>
          </a:p>
        </p:txBody>
      </p:sp>
      <p:sp>
        <p:nvSpPr>
          <p:cNvPr id="558" name="Google Shape;558;p57"/>
          <p:cNvSpPr txBox="1">
            <a:spLocks noGrp="1"/>
          </p:cNvSpPr>
          <p:nvPr>
            <p:ph type="body" idx="1"/>
          </p:nvPr>
        </p:nvSpPr>
        <p:spPr>
          <a:xfrm>
            <a:off x="5919450" y="1176050"/>
            <a:ext cx="3011700" cy="369300"/>
          </a:xfrm>
          <a:prstGeom prst="rect">
            <a:avLst/>
          </a:prstGeom>
          <a:ln>
            <a:noFill/>
          </a:ln>
        </p:spPr>
        <p:txBody>
          <a:bodyPr spcFirstLastPara="1" wrap="square" lIns="91425" tIns="91425" rIns="91425" bIns="91425" anchor="t" anchorCtr="0">
            <a:spAutoFit/>
          </a:bodyPr>
          <a:lstStyle/>
          <a:p>
            <a:pPr marL="0" lvl="0" indent="0" algn="ctr" rtl="0">
              <a:lnSpc>
                <a:spcPct val="100000"/>
              </a:lnSpc>
              <a:spcBef>
                <a:spcPts val="0"/>
              </a:spcBef>
              <a:spcAft>
                <a:spcPts val="1200"/>
              </a:spcAft>
              <a:buNone/>
            </a:pPr>
            <a:r>
              <a:rPr lang="ko" sz="1200"/>
              <a:t>시작 → A </a:t>
            </a:r>
            <a:r>
              <a:rPr lang="ko" sz="1200">
                <a:latin typeface="Arial"/>
                <a:ea typeface="Arial"/>
                <a:cs typeface="Arial"/>
                <a:sym typeface="Arial"/>
              </a:rPr>
              <a:t>→ H → Q</a:t>
            </a:r>
            <a:r>
              <a:rPr lang="ko" sz="1200"/>
              <a:t>→ 종료</a:t>
            </a:r>
            <a:endParaRPr sz="1200"/>
          </a:p>
        </p:txBody>
      </p:sp>
      <p:pic>
        <p:nvPicPr>
          <p:cNvPr id="559" name="Google Shape;559;p57"/>
          <p:cNvPicPr preferRelativeResize="0"/>
          <p:nvPr/>
        </p:nvPicPr>
        <p:blipFill>
          <a:blip r:embed="rId6">
            <a:alphaModFix/>
          </a:blip>
          <a:stretch>
            <a:fillRect/>
          </a:stretch>
        </p:blipFill>
        <p:spPr>
          <a:xfrm>
            <a:off x="202799" y="872100"/>
            <a:ext cx="673246" cy="673246"/>
          </a:xfrm>
          <a:prstGeom prst="rect">
            <a:avLst/>
          </a:prstGeom>
          <a:noFill/>
          <a:ln>
            <a:noFill/>
          </a:ln>
        </p:spPr>
      </p:pic>
      <p:pic>
        <p:nvPicPr>
          <p:cNvPr id="560" name="Google Shape;560;p57"/>
          <p:cNvPicPr preferRelativeResize="0"/>
          <p:nvPr/>
        </p:nvPicPr>
        <p:blipFill>
          <a:blip r:embed="rId7">
            <a:alphaModFix/>
          </a:blip>
          <a:stretch>
            <a:fillRect/>
          </a:stretch>
        </p:blipFill>
        <p:spPr>
          <a:xfrm>
            <a:off x="2832749" y="872100"/>
            <a:ext cx="673246" cy="673246"/>
          </a:xfrm>
          <a:prstGeom prst="rect">
            <a:avLst/>
          </a:prstGeom>
          <a:noFill/>
          <a:ln>
            <a:noFill/>
          </a:ln>
        </p:spPr>
      </p:pic>
      <p:pic>
        <p:nvPicPr>
          <p:cNvPr id="561" name="Google Shape;561;p57"/>
          <p:cNvPicPr preferRelativeResize="0"/>
          <p:nvPr/>
        </p:nvPicPr>
        <p:blipFill>
          <a:blip r:embed="rId8">
            <a:alphaModFix/>
          </a:blip>
          <a:stretch>
            <a:fillRect/>
          </a:stretch>
        </p:blipFill>
        <p:spPr>
          <a:xfrm>
            <a:off x="5799799" y="872100"/>
            <a:ext cx="673246" cy="673246"/>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65"/>
        <p:cNvGrpSpPr/>
        <p:nvPr/>
      </p:nvGrpSpPr>
      <p:grpSpPr>
        <a:xfrm>
          <a:off x="0" y="0"/>
          <a:ext cx="0" cy="0"/>
          <a:chOff x="0" y="0"/>
          <a:chExt cx="0" cy="0"/>
        </a:xfrm>
      </p:grpSpPr>
      <p:sp>
        <p:nvSpPr>
          <p:cNvPr id="566" name="Google Shape;566;p58"/>
          <p:cNvSpPr txBox="1">
            <a:spLocks noGrp="1"/>
          </p:cNvSpPr>
          <p:nvPr>
            <p:ph type="title"/>
          </p:nvPr>
        </p:nvSpPr>
        <p:spPr>
          <a:xfrm>
            <a:off x="83100" y="10775"/>
            <a:ext cx="85206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ko"/>
              <a:t>DQN test 결과</a:t>
            </a:r>
            <a:endParaRPr/>
          </a:p>
        </p:txBody>
      </p:sp>
      <p:sp>
        <p:nvSpPr>
          <p:cNvPr id="567" name="Google Shape;567;p58"/>
          <p:cNvSpPr txBox="1">
            <a:spLocks noGrp="1"/>
          </p:cNvSpPr>
          <p:nvPr>
            <p:ph type="sldNum" idx="12"/>
          </p:nvPr>
        </p:nvSpPr>
        <p:spPr>
          <a:xfrm>
            <a:off x="8454058" y="4602142"/>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ltLang="ko"/>
              <a:t>44</a:t>
            </a:fld>
            <a:endParaRPr/>
          </a:p>
        </p:txBody>
      </p:sp>
      <p:pic>
        <p:nvPicPr>
          <p:cNvPr id="568" name="Google Shape;568;p58"/>
          <p:cNvPicPr preferRelativeResize="0"/>
          <p:nvPr/>
        </p:nvPicPr>
        <p:blipFill>
          <a:blip r:embed="rId3">
            <a:alphaModFix/>
          </a:blip>
          <a:stretch>
            <a:fillRect/>
          </a:stretch>
        </p:blipFill>
        <p:spPr>
          <a:xfrm>
            <a:off x="581025" y="740525"/>
            <a:ext cx="2547312" cy="4255224"/>
          </a:xfrm>
          <a:prstGeom prst="rect">
            <a:avLst/>
          </a:prstGeom>
          <a:noFill/>
          <a:ln>
            <a:noFill/>
          </a:ln>
        </p:spPr>
      </p:pic>
      <p:pic>
        <p:nvPicPr>
          <p:cNvPr id="569" name="Google Shape;569;p58"/>
          <p:cNvPicPr preferRelativeResize="0"/>
          <p:nvPr/>
        </p:nvPicPr>
        <p:blipFill>
          <a:blip r:embed="rId4">
            <a:alphaModFix/>
          </a:blip>
          <a:stretch>
            <a:fillRect/>
          </a:stretch>
        </p:blipFill>
        <p:spPr>
          <a:xfrm>
            <a:off x="3456300" y="1249887"/>
            <a:ext cx="5052349" cy="3236501"/>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73"/>
        <p:cNvGrpSpPr/>
        <p:nvPr/>
      </p:nvGrpSpPr>
      <p:grpSpPr>
        <a:xfrm>
          <a:off x="0" y="0"/>
          <a:ext cx="0" cy="0"/>
          <a:chOff x="0" y="0"/>
          <a:chExt cx="0" cy="0"/>
        </a:xfrm>
      </p:grpSpPr>
      <p:sp>
        <p:nvSpPr>
          <p:cNvPr id="574" name="Google Shape;574;p59"/>
          <p:cNvSpPr txBox="1">
            <a:spLocks noGrp="1"/>
          </p:cNvSpPr>
          <p:nvPr>
            <p:ph type="title"/>
          </p:nvPr>
        </p:nvSpPr>
        <p:spPr>
          <a:xfrm>
            <a:off x="83100" y="10775"/>
            <a:ext cx="85206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ko"/>
              <a:t>DQN 최적이 아닌 경로 유형</a:t>
            </a:r>
            <a:endParaRPr/>
          </a:p>
        </p:txBody>
      </p:sp>
      <p:sp>
        <p:nvSpPr>
          <p:cNvPr id="575" name="Google Shape;575;p59"/>
          <p:cNvSpPr txBox="1">
            <a:spLocks noGrp="1"/>
          </p:cNvSpPr>
          <p:nvPr>
            <p:ph type="sldNum" idx="12"/>
          </p:nvPr>
        </p:nvSpPr>
        <p:spPr>
          <a:xfrm>
            <a:off x="8454058" y="4602142"/>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ltLang="ko"/>
              <a:t>45</a:t>
            </a:fld>
            <a:endParaRPr/>
          </a:p>
        </p:txBody>
      </p:sp>
      <p:pic>
        <p:nvPicPr>
          <p:cNvPr id="576" name="Google Shape;576;p59"/>
          <p:cNvPicPr preferRelativeResize="0"/>
          <p:nvPr/>
        </p:nvPicPr>
        <p:blipFill>
          <a:blip r:embed="rId3">
            <a:alphaModFix/>
          </a:blip>
          <a:stretch>
            <a:fillRect/>
          </a:stretch>
        </p:blipFill>
        <p:spPr>
          <a:xfrm>
            <a:off x="690200" y="1105453"/>
            <a:ext cx="2083701" cy="2381371"/>
          </a:xfrm>
          <a:prstGeom prst="rect">
            <a:avLst/>
          </a:prstGeom>
          <a:noFill/>
          <a:ln>
            <a:noFill/>
          </a:ln>
        </p:spPr>
      </p:pic>
      <p:sp>
        <p:nvSpPr>
          <p:cNvPr id="577" name="Google Shape;577;p59"/>
          <p:cNvSpPr txBox="1"/>
          <p:nvPr/>
        </p:nvSpPr>
        <p:spPr>
          <a:xfrm>
            <a:off x="635425" y="821425"/>
            <a:ext cx="22092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 sz="1300"/>
              <a:t>E   F  </a:t>
            </a:r>
            <a:r>
              <a:rPr lang="ko" sz="1000"/>
              <a:t> </a:t>
            </a:r>
            <a:r>
              <a:rPr lang="ko" sz="1300"/>
              <a:t>G   H   I   J   K   L  M</a:t>
            </a:r>
            <a:endParaRPr sz="1300"/>
          </a:p>
        </p:txBody>
      </p:sp>
      <p:pic>
        <p:nvPicPr>
          <p:cNvPr id="578" name="Google Shape;578;p59"/>
          <p:cNvPicPr preferRelativeResize="0"/>
          <p:nvPr/>
        </p:nvPicPr>
        <p:blipFill>
          <a:blip r:embed="rId4">
            <a:alphaModFix/>
          </a:blip>
          <a:stretch>
            <a:fillRect/>
          </a:stretch>
        </p:blipFill>
        <p:spPr>
          <a:xfrm>
            <a:off x="3529800" y="1106338"/>
            <a:ext cx="2084400" cy="2379600"/>
          </a:xfrm>
          <a:prstGeom prst="rect">
            <a:avLst/>
          </a:prstGeom>
          <a:noFill/>
          <a:ln>
            <a:noFill/>
          </a:ln>
        </p:spPr>
      </p:pic>
      <p:pic>
        <p:nvPicPr>
          <p:cNvPr id="579" name="Google Shape;579;p59"/>
          <p:cNvPicPr preferRelativeResize="0"/>
          <p:nvPr/>
        </p:nvPicPr>
        <p:blipFill>
          <a:blip r:embed="rId5">
            <a:alphaModFix/>
          </a:blip>
          <a:stretch>
            <a:fillRect/>
          </a:stretch>
        </p:blipFill>
        <p:spPr>
          <a:xfrm>
            <a:off x="6299375" y="1106338"/>
            <a:ext cx="2084400" cy="2379600"/>
          </a:xfrm>
          <a:prstGeom prst="rect">
            <a:avLst/>
          </a:prstGeom>
          <a:noFill/>
          <a:ln>
            <a:noFill/>
          </a:ln>
        </p:spPr>
      </p:pic>
      <p:sp>
        <p:nvSpPr>
          <p:cNvPr id="580" name="Google Shape;580;p59"/>
          <p:cNvSpPr txBox="1"/>
          <p:nvPr/>
        </p:nvSpPr>
        <p:spPr>
          <a:xfrm>
            <a:off x="3508238" y="821425"/>
            <a:ext cx="22092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 sz="1300"/>
              <a:t>E   F  </a:t>
            </a:r>
            <a:r>
              <a:rPr lang="ko" sz="1000"/>
              <a:t> </a:t>
            </a:r>
            <a:r>
              <a:rPr lang="ko" sz="1300"/>
              <a:t>G   H   I   J   K   L  M</a:t>
            </a:r>
            <a:endParaRPr sz="1300"/>
          </a:p>
        </p:txBody>
      </p:sp>
      <p:sp>
        <p:nvSpPr>
          <p:cNvPr id="581" name="Google Shape;581;p59"/>
          <p:cNvSpPr txBox="1"/>
          <p:nvPr/>
        </p:nvSpPr>
        <p:spPr>
          <a:xfrm>
            <a:off x="6251438" y="821425"/>
            <a:ext cx="22092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 sz="1300"/>
              <a:t>E   F  </a:t>
            </a:r>
            <a:r>
              <a:rPr lang="ko" sz="1000"/>
              <a:t> </a:t>
            </a:r>
            <a:r>
              <a:rPr lang="ko" sz="1300"/>
              <a:t>G   H   I   J   K   L  M</a:t>
            </a:r>
            <a:endParaRPr sz="1300"/>
          </a:p>
        </p:txBody>
      </p:sp>
      <p:sp>
        <p:nvSpPr>
          <p:cNvPr id="582" name="Google Shape;582;p59"/>
          <p:cNvSpPr txBox="1"/>
          <p:nvPr/>
        </p:nvSpPr>
        <p:spPr>
          <a:xfrm>
            <a:off x="516475" y="4266475"/>
            <a:ext cx="24471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ko" sz="1200"/>
              <a:t>오른쪽으로 이동 시 </a:t>
            </a:r>
            <a:br>
              <a:rPr lang="ko" sz="1200"/>
            </a:br>
            <a:r>
              <a:rPr lang="ko" sz="1200"/>
              <a:t>아래로 한번 더 이동하는 유형</a:t>
            </a:r>
            <a:endParaRPr sz="1200"/>
          </a:p>
        </p:txBody>
      </p:sp>
      <p:sp>
        <p:nvSpPr>
          <p:cNvPr id="583" name="Google Shape;583;p59"/>
          <p:cNvSpPr txBox="1"/>
          <p:nvPr/>
        </p:nvSpPr>
        <p:spPr>
          <a:xfrm>
            <a:off x="3348450" y="4266475"/>
            <a:ext cx="24471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ko" sz="1200"/>
              <a:t>오른쪽으로 이동시</a:t>
            </a:r>
            <a:br>
              <a:rPr lang="ko" sz="1200"/>
            </a:br>
            <a:r>
              <a:rPr lang="ko" sz="1200"/>
              <a:t>아래로 두 번 더 이동하는 유형</a:t>
            </a:r>
            <a:endParaRPr sz="1200"/>
          </a:p>
        </p:txBody>
      </p:sp>
      <p:sp>
        <p:nvSpPr>
          <p:cNvPr id="584" name="Google Shape;584;p59"/>
          <p:cNvSpPr txBox="1"/>
          <p:nvPr/>
        </p:nvSpPr>
        <p:spPr>
          <a:xfrm>
            <a:off x="6118025" y="4316225"/>
            <a:ext cx="24471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ko" sz="1200"/>
              <a:t>왼쪽으로 돌아 나가는 유형</a:t>
            </a:r>
            <a:endParaRPr sz="1200"/>
          </a:p>
        </p:txBody>
      </p:sp>
      <p:sp>
        <p:nvSpPr>
          <p:cNvPr id="585" name="Google Shape;585;p59"/>
          <p:cNvSpPr txBox="1"/>
          <p:nvPr/>
        </p:nvSpPr>
        <p:spPr>
          <a:xfrm>
            <a:off x="1038475" y="3597800"/>
            <a:ext cx="14031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ko" sz="1000"/>
              <a:t>에피소드 3번</a:t>
            </a:r>
            <a:endParaRPr sz="1000"/>
          </a:p>
        </p:txBody>
      </p:sp>
      <p:sp>
        <p:nvSpPr>
          <p:cNvPr id="586" name="Google Shape;586;p59"/>
          <p:cNvSpPr txBox="1"/>
          <p:nvPr/>
        </p:nvSpPr>
        <p:spPr>
          <a:xfrm>
            <a:off x="3870450" y="3597800"/>
            <a:ext cx="14031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ko" sz="1000"/>
              <a:t>에피소드 1,111번</a:t>
            </a:r>
            <a:endParaRPr sz="1000"/>
          </a:p>
        </p:txBody>
      </p:sp>
      <p:sp>
        <p:nvSpPr>
          <p:cNvPr id="587" name="Google Shape;587;p59"/>
          <p:cNvSpPr txBox="1"/>
          <p:nvPr/>
        </p:nvSpPr>
        <p:spPr>
          <a:xfrm>
            <a:off x="6640025" y="3597800"/>
            <a:ext cx="14031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ko" sz="1000"/>
              <a:t>에피소드 1,196번</a:t>
            </a:r>
            <a:endParaRPr sz="1000"/>
          </a:p>
        </p:txBody>
      </p:sp>
      <p:sp>
        <p:nvSpPr>
          <p:cNvPr id="588" name="Google Shape;588;p59"/>
          <p:cNvSpPr/>
          <p:nvPr/>
        </p:nvSpPr>
        <p:spPr>
          <a:xfrm>
            <a:off x="1532100" y="1056606"/>
            <a:ext cx="849900" cy="849900"/>
          </a:xfrm>
          <a:prstGeom prst="rect">
            <a:avLst/>
          </a:prstGeom>
          <a:noFill/>
          <a:ln w="2857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59"/>
          <p:cNvSpPr/>
          <p:nvPr/>
        </p:nvSpPr>
        <p:spPr>
          <a:xfrm>
            <a:off x="4377450" y="1056600"/>
            <a:ext cx="997200" cy="849900"/>
          </a:xfrm>
          <a:prstGeom prst="rect">
            <a:avLst/>
          </a:prstGeom>
          <a:noFill/>
          <a:ln w="2857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59"/>
          <p:cNvSpPr/>
          <p:nvPr/>
        </p:nvSpPr>
        <p:spPr>
          <a:xfrm>
            <a:off x="6919900" y="1060917"/>
            <a:ext cx="849900" cy="2094000"/>
          </a:xfrm>
          <a:prstGeom prst="rect">
            <a:avLst/>
          </a:prstGeom>
          <a:noFill/>
          <a:ln w="2857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94"/>
        <p:cNvGrpSpPr/>
        <p:nvPr/>
      </p:nvGrpSpPr>
      <p:grpSpPr>
        <a:xfrm>
          <a:off x="0" y="0"/>
          <a:ext cx="0" cy="0"/>
          <a:chOff x="0" y="0"/>
          <a:chExt cx="0" cy="0"/>
        </a:xfrm>
      </p:grpSpPr>
      <p:sp>
        <p:nvSpPr>
          <p:cNvPr id="595" name="Google Shape;595;p60"/>
          <p:cNvSpPr txBox="1">
            <a:spLocks noGrp="1"/>
          </p:cNvSpPr>
          <p:nvPr>
            <p:ph type="title"/>
          </p:nvPr>
        </p:nvSpPr>
        <p:spPr>
          <a:xfrm>
            <a:off x="83100" y="10775"/>
            <a:ext cx="85206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ko"/>
              <a:t>모델 비교</a:t>
            </a:r>
            <a:endParaRPr/>
          </a:p>
        </p:txBody>
      </p:sp>
      <p:sp>
        <p:nvSpPr>
          <p:cNvPr id="596" name="Google Shape;596;p60"/>
          <p:cNvSpPr txBox="1">
            <a:spLocks noGrp="1"/>
          </p:cNvSpPr>
          <p:nvPr>
            <p:ph type="sldNum" idx="12"/>
          </p:nvPr>
        </p:nvSpPr>
        <p:spPr>
          <a:xfrm>
            <a:off x="8454058" y="4602142"/>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ltLang="ko"/>
              <a:t>46</a:t>
            </a:fld>
            <a:endParaRPr/>
          </a:p>
        </p:txBody>
      </p:sp>
      <p:pic>
        <p:nvPicPr>
          <p:cNvPr id="597" name="Google Shape;597;p60"/>
          <p:cNvPicPr preferRelativeResize="0"/>
          <p:nvPr/>
        </p:nvPicPr>
        <p:blipFill>
          <a:blip r:embed="rId3">
            <a:alphaModFix/>
          </a:blip>
          <a:stretch>
            <a:fillRect/>
          </a:stretch>
        </p:blipFill>
        <p:spPr>
          <a:xfrm>
            <a:off x="1256125" y="918050"/>
            <a:ext cx="6523425" cy="378342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601"/>
        <p:cNvGrpSpPr/>
        <p:nvPr/>
      </p:nvGrpSpPr>
      <p:grpSpPr>
        <a:xfrm>
          <a:off x="0" y="0"/>
          <a:ext cx="0" cy="0"/>
          <a:chOff x="0" y="0"/>
          <a:chExt cx="0" cy="0"/>
        </a:xfrm>
      </p:grpSpPr>
      <p:sp>
        <p:nvSpPr>
          <p:cNvPr id="602" name="Google Shape;602;p61"/>
          <p:cNvSpPr txBox="1">
            <a:spLocks noGrp="1"/>
          </p:cNvSpPr>
          <p:nvPr>
            <p:ph type="title"/>
          </p:nvPr>
        </p:nvSpPr>
        <p:spPr>
          <a:xfrm>
            <a:off x="83100" y="10775"/>
            <a:ext cx="85206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ko"/>
              <a:t>마치며 ...</a:t>
            </a:r>
            <a:endParaRPr/>
          </a:p>
        </p:txBody>
      </p:sp>
      <p:sp>
        <p:nvSpPr>
          <p:cNvPr id="603" name="Google Shape;603;p61"/>
          <p:cNvSpPr txBox="1">
            <a:spLocks noGrp="1"/>
          </p:cNvSpPr>
          <p:nvPr>
            <p:ph type="body" idx="1"/>
          </p:nvPr>
        </p:nvSpPr>
        <p:spPr>
          <a:xfrm>
            <a:off x="311700" y="944300"/>
            <a:ext cx="8520600" cy="34164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ko" b="1"/>
              <a:t>신경망 초기 모델인 DQN : 우수한 성능</a:t>
            </a:r>
            <a:endParaRPr b="1"/>
          </a:p>
          <a:p>
            <a:pPr marL="0" lvl="0" indent="0" algn="ctr" rtl="0">
              <a:spcBef>
                <a:spcPts val="1200"/>
              </a:spcBef>
              <a:spcAft>
                <a:spcPts val="0"/>
              </a:spcAft>
              <a:buNone/>
            </a:pPr>
            <a:r>
              <a:rPr lang="ko" b="1"/>
              <a:t>모델을 더 개선하고, 최신 모델을 적용한다면</a:t>
            </a:r>
            <a:endParaRPr b="1"/>
          </a:p>
          <a:p>
            <a:pPr marL="0" lvl="0" indent="0" algn="ctr" rtl="0">
              <a:spcBef>
                <a:spcPts val="1200"/>
              </a:spcBef>
              <a:spcAft>
                <a:spcPts val="1200"/>
              </a:spcAft>
              <a:buNone/>
            </a:pPr>
            <a:r>
              <a:rPr lang="ko" b="1"/>
              <a:t>이 프로젝트는 얼마나 더 무궁무진해질까?</a:t>
            </a:r>
            <a:endParaRPr b="1"/>
          </a:p>
        </p:txBody>
      </p:sp>
      <p:sp>
        <p:nvSpPr>
          <p:cNvPr id="604" name="Google Shape;604;p61"/>
          <p:cNvSpPr txBox="1">
            <a:spLocks noGrp="1"/>
          </p:cNvSpPr>
          <p:nvPr>
            <p:ph type="sldNum" idx="12"/>
          </p:nvPr>
        </p:nvSpPr>
        <p:spPr>
          <a:xfrm>
            <a:off x="8454058" y="4602142"/>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ltLang="ko"/>
              <a:t>47</a:t>
            </a:fld>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608"/>
        <p:cNvGrpSpPr/>
        <p:nvPr/>
      </p:nvGrpSpPr>
      <p:grpSpPr>
        <a:xfrm>
          <a:off x="0" y="0"/>
          <a:ext cx="0" cy="0"/>
          <a:chOff x="0" y="0"/>
          <a:chExt cx="0" cy="0"/>
        </a:xfrm>
      </p:grpSpPr>
      <p:sp>
        <p:nvSpPr>
          <p:cNvPr id="609" name="Google Shape;609;p62"/>
          <p:cNvSpPr txBox="1">
            <a:spLocks noGrp="1"/>
          </p:cNvSpPr>
          <p:nvPr>
            <p:ph type="title"/>
          </p:nvPr>
        </p:nvSpPr>
        <p:spPr>
          <a:xfrm>
            <a:off x="83100" y="10775"/>
            <a:ext cx="85206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ko"/>
              <a:t>Further Study</a:t>
            </a:r>
            <a:endParaRPr/>
          </a:p>
        </p:txBody>
      </p:sp>
      <p:sp>
        <p:nvSpPr>
          <p:cNvPr id="610" name="Google Shape;610;p62"/>
          <p:cNvSpPr txBox="1">
            <a:spLocks noGrp="1"/>
          </p:cNvSpPr>
          <p:nvPr>
            <p:ph type="sldNum" idx="12"/>
          </p:nvPr>
        </p:nvSpPr>
        <p:spPr>
          <a:xfrm>
            <a:off x="8454058" y="4602142"/>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ltLang="ko"/>
              <a:t>48</a:t>
            </a:fld>
            <a:endParaRPr/>
          </a:p>
        </p:txBody>
      </p:sp>
      <p:sp>
        <p:nvSpPr>
          <p:cNvPr id="611" name="Google Shape;611;p62"/>
          <p:cNvSpPr txBox="1">
            <a:spLocks noGrp="1"/>
          </p:cNvSpPr>
          <p:nvPr>
            <p:ph type="body" idx="1"/>
          </p:nvPr>
        </p:nvSpPr>
        <p:spPr>
          <a:xfrm>
            <a:off x="1301325" y="1009050"/>
            <a:ext cx="5427900" cy="3826500"/>
          </a:xfrm>
          <a:prstGeom prst="rect">
            <a:avLst/>
          </a:prstGeom>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r>
              <a:rPr lang="ko" b="1"/>
              <a:t>◾ 직선으로 움직이도록 움직임 개선</a:t>
            </a:r>
            <a:endParaRPr b="1"/>
          </a:p>
          <a:p>
            <a:pPr marL="0" lvl="0" indent="0" algn="l" rtl="0">
              <a:lnSpc>
                <a:spcPct val="100000"/>
              </a:lnSpc>
              <a:spcBef>
                <a:spcPts val="1200"/>
              </a:spcBef>
              <a:spcAft>
                <a:spcPts val="0"/>
              </a:spcAft>
              <a:buNone/>
            </a:pPr>
            <a:r>
              <a:rPr lang="ko" b="1"/>
              <a:t>◾ 현재 모델의 성능 향상을 위한 시도</a:t>
            </a:r>
            <a:endParaRPr b="1"/>
          </a:p>
          <a:p>
            <a:pPr marL="457200" lvl="0" indent="0" algn="l" rtl="0">
              <a:lnSpc>
                <a:spcPct val="115000"/>
              </a:lnSpc>
              <a:spcBef>
                <a:spcPts val="1200"/>
              </a:spcBef>
              <a:spcAft>
                <a:spcPts val="0"/>
              </a:spcAft>
              <a:buNone/>
            </a:pPr>
            <a:r>
              <a:rPr lang="ko" sz="1600"/>
              <a:t>⚬ 인풋 데이터 정보량 늘이기: 4 </a:t>
            </a:r>
            <a:r>
              <a:rPr lang="ko" sz="1200">
                <a:latin typeface="Arial"/>
                <a:ea typeface="Arial"/>
                <a:cs typeface="Arial"/>
                <a:sym typeface="Arial"/>
              </a:rPr>
              <a:t>→</a:t>
            </a:r>
            <a:r>
              <a:rPr lang="ko" sz="1600"/>
              <a:t> 8개</a:t>
            </a:r>
            <a:endParaRPr sz="1600"/>
          </a:p>
          <a:p>
            <a:pPr marL="0" lvl="0" indent="0" algn="l" rtl="0">
              <a:spcBef>
                <a:spcPts val="1200"/>
              </a:spcBef>
              <a:spcAft>
                <a:spcPts val="0"/>
              </a:spcAft>
              <a:buClr>
                <a:schemeClr val="dk1"/>
              </a:buClr>
              <a:buSzPts val="1100"/>
              <a:buFont typeface="Arial"/>
              <a:buNone/>
            </a:pPr>
            <a:r>
              <a:rPr lang="ko" b="1"/>
              <a:t>◾ MQQ 아이디어의 네트워크 버전 시도</a:t>
            </a:r>
            <a:endParaRPr b="1"/>
          </a:p>
          <a:p>
            <a:pPr marL="0" lvl="0" indent="0" algn="l" rtl="0">
              <a:lnSpc>
                <a:spcPct val="100000"/>
              </a:lnSpc>
              <a:spcBef>
                <a:spcPts val="1200"/>
              </a:spcBef>
              <a:spcAft>
                <a:spcPts val="0"/>
              </a:spcAft>
              <a:buNone/>
            </a:pPr>
            <a:r>
              <a:rPr lang="ko" b="1"/>
              <a:t>◾ 보다 큰 그리드월드에 대한 성능 향상을 위한 시도</a:t>
            </a:r>
            <a:endParaRPr b="1"/>
          </a:p>
          <a:p>
            <a:pPr marL="457200" lvl="0" indent="0" algn="l" rtl="0">
              <a:lnSpc>
                <a:spcPct val="115000"/>
              </a:lnSpc>
              <a:spcBef>
                <a:spcPts val="1200"/>
              </a:spcBef>
              <a:spcAft>
                <a:spcPts val="0"/>
              </a:spcAft>
              <a:buNone/>
            </a:pPr>
            <a:r>
              <a:rPr lang="ko" sz="1600"/>
              <a:t>⚬ Deep Network 활용: ResNet, DenseNet 등</a:t>
            </a:r>
            <a:endParaRPr sz="1600"/>
          </a:p>
          <a:p>
            <a:pPr marL="0" lvl="0" indent="0" algn="l" rtl="0">
              <a:lnSpc>
                <a:spcPct val="100000"/>
              </a:lnSpc>
              <a:spcBef>
                <a:spcPts val="1200"/>
              </a:spcBef>
              <a:spcAft>
                <a:spcPts val="0"/>
              </a:spcAft>
              <a:buNone/>
            </a:pPr>
            <a:r>
              <a:rPr lang="ko" b="1"/>
              <a:t>◾ 최신 (정책 기반) 강화학습 알고리즘 적용</a:t>
            </a:r>
            <a:endParaRPr b="1"/>
          </a:p>
          <a:p>
            <a:pPr marL="457200" lvl="0" indent="0" algn="l" rtl="0">
              <a:lnSpc>
                <a:spcPct val="115000"/>
              </a:lnSpc>
              <a:spcBef>
                <a:spcPts val="1200"/>
              </a:spcBef>
              <a:spcAft>
                <a:spcPts val="1200"/>
              </a:spcAft>
              <a:buNone/>
            </a:pPr>
            <a:r>
              <a:rPr lang="ko" sz="1600"/>
              <a:t>⚬ PPO (Proximal Policy Optimization), </a:t>
            </a:r>
            <a:br>
              <a:rPr lang="ko" sz="1600"/>
            </a:br>
            <a:r>
              <a:rPr lang="ko" sz="1600"/>
              <a:t>   TRPO (Trust Region Policy Optimization</a:t>
            </a:r>
            <a:r>
              <a:rPr lang="ko" sz="1600">
                <a:solidFill>
                  <a:srgbClr val="333333"/>
                </a:solidFill>
                <a:highlight>
                  <a:srgbClr val="FFFFFF"/>
                </a:highlight>
                <a:latin typeface="Arial"/>
                <a:ea typeface="Arial"/>
                <a:cs typeface="Arial"/>
                <a:sym typeface="Arial"/>
              </a:rPr>
              <a:t>) </a:t>
            </a:r>
            <a:r>
              <a:rPr lang="ko" sz="1600"/>
              <a:t>등</a:t>
            </a:r>
            <a:endParaRPr sz="160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15"/>
        <p:cNvGrpSpPr/>
        <p:nvPr/>
      </p:nvGrpSpPr>
      <p:grpSpPr>
        <a:xfrm>
          <a:off x="0" y="0"/>
          <a:ext cx="0" cy="0"/>
          <a:chOff x="0" y="0"/>
          <a:chExt cx="0" cy="0"/>
        </a:xfrm>
      </p:grpSpPr>
      <p:sp>
        <p:nvSpPr>
          <p:cNvPr id="616" name="Google Shape;616;p6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US" altLang="ko" b="0">
                <a:solidFill>
                  <a:schemeClr val="dk2"/>
                </a:solidFill>
                <a:latin typeface="Arial"/>
                <a:ea typeface="Arial"/>
                <a:cs typeface="Arial"/>
                <a:sym typeface="Arial"/>
              </a:rPr>
              <a:t>49</a:t>
            </a:fld>
            <a:endParaRPr b="0">
              <a:solidFill>
                <a:schemeClr val="dk2"/>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19"/>
          <p:cNvSpPr txBox="1">
            <a:spLocks noGrp="1"/>
          </p:cNvSpPr>
          <p:nvPr>
            <p:ph type="title" idx="2"/>
          </p:nvPr>
        </p:nvSpPr>
        <p:spPr>
          <a:xfrm>
            <a:off x="83100" y="10775"/>
            <a:ext cx="85206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ko"/>
              <a:t>수행 일정</a:t>
            </a:r>
            <a:endParaRPr/>
          </a:p>
        </p:txBody>
      </p:sp>
      <p:sp>
        <p:nvSpPr>
          <p:cNvPr id="102" name="Google Shape;102;p19"/>
          <p:cNvSpPr txBox="1"/>
          <p:nvPr/>
        </p:nvSpPr>
        <p:spPr>
          <a:xfrm>
            <a:off x="8168875" y="961000"/>
            <a:ext cx="7188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 sz="1000" b="1">
                <a:solidFill>
                  <a:srgbClr val="1155CC"/>
                </a:solidFill>
                <a:latin typeface="Trebuchet MS"/>
                <a:ea typeface="Trebuchet MS"/>
                <a:cs typeface="Trebuchet MS"/>
                <a:sym typeface="Trebuchet MS"/>
              </a:rPr>
              <a:t>6/6~6/9</a:t>
            </a:r>
            <a:endParaRPr sz="1000" b="1">
              <a:solidFill>
                <a:srgbClr val="1155CC"/>
              </a:solidFill>
              <a:latin typeface="Trebuchet MS"/>
              <a:ea typeface="Trebuchet MS"/>
              <a:cs typeface="Trebuchet MS"/>
              <a:sym typeface="Trebuchet MS"/>
            </a:endParaRPr>
          </a:p>
        </p:txBody>
      </p:sp>
      <p:sp>
        <p:nvSpPr>
          <p:cNvPr id="103" name="Google Shape;103;p19"/>
          <p:cNvSpPr txBox="1"/>
          <p:nvPr/>
        </p:nvSpPr>
        <p:spPr>
          <a:xfrm>
            <a:off x="7219350" y="961000"/>
            <a:ext cx="8880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ko" sz="1000" b="1">
                <a:solidFill>
                  <a:srgbClr val="1155CC"/>
                </a:solidFill>
                <a:latin typeface="Trebuchet MS"/>
                <a:ea typeface="Trebuchet MS"/>
                <a:cs typeface="Trebuchet MS"/>
                <a:sym typeface="Trebuchet MS"/>
              </a:rPr>
              <a:t>5/30~6/5</a:t>
            </a:r>
            <a:endParaRPr sz="1000" b="1">
              <a:solidFill>
                <a:srgbClr val="1155CC"/>
              </a:solidFill>
              <a:latin typeface="Trebuchet MS"/>
              <a:ea typeface="Trebuchet MS"/>
              <a:cs typeface="Trebuchet MS"/>
              <a:sym typeface="Trebuchet MS"/>
            </a:endParaRPr>
          </a:p>
        </p:txBody>
      </p:sp>
      <p:sp>
        <p:nvSpPr>
          <p:cNvPr id="104" name="Google Shape;104;p19"/>
          <p:cNvSpPr txBox="1"/>
          <p:nvPr/>
        </p:nvSpPr>
        <p:spPr>
          <a:xfrm>
            <a:off x="6381150" y="961000"/>
            <a:ext cx="8880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ko" sz="1000" b="1">
                <a:solidFill>
                  <a:srgbClr val="1155CC"/>
                </a:solidFill>
                <a:latin typeface="Trebuchet MS"/>
                <a:ea typeface="Trebuchet MS"/>
                <a:cs typeface="Trebuchet MS"/>
                <a:sym typeface="Trebuchet MS"/>
              </a:rPr>
              <a:t>5/23~5/29</a:t>
            </a:r>
            <a:endParaRPr sz="1000" b="1">
              <a:solidFill>
                <a:srgbClr val="1155CC"/>
              </a:solidFill>
              <a:latin typeface="Trebuchet MS"/>
              <a:ea typeface="Trebuchet MS"/>
              <a:cs typeface="Trebuchet MS"/>
              <a:sym typeface="Trebuchet MS"/>
            </a:endParaRPr>
          </a:p>
        </p:txBody>
      </p:sp>
      <p:sp>
        <p:nvSpPr>
          <p:cNvPr id="105" name="Google Shape;105;p19"/>
          <p:cNvSpPr txBox="1"/>
          <p:nvPr/>
        </p:nvSpPr>
        <p:spPr>
          <a:xfrm>
            <a:off x="5542950" y="961000"/>
            <a:ext cx="8880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ko" sz="1000" b="1">
                <a:solidFill>
                  <a:srgbClr val="1155CC"/>
                </a:solidFill>
                <a:latin typeface="Trebuchet MS"/>
                <a:ea typeface="Trebuchet MS"/>
                <a:cs typeface="Trebuchet MS"/>
                <a:sym typeface="Trebuchet MS"/>
              </a:rPr>
              <a:t>5/16~5/22</a:t>
            </a:r>
            <a:endParaRPr sz="1000" b="1">
              <a:solidFill>
                <a:srgbClr val="1155CC"/>
              </a:solidFill>
              <a:latin typeface="Trebuchet MS"/>
              <a:ea typeface="Trebuchet MS"/>
              <a:cs typeface="Trebuchet MS"/>
              <a:sym typeface="Trebuchet MS"/>
            </a:endParaRPr>
          </a:p>
        </p:txBody>
      </p:sp>
      <p:sp>
        <p:nvSpPr>
          <p:cNvPr id="106" name="Google Shape;106;p19"/>
          <p:cNvSpPr txBox="1"/>
          <p:nvPr/>
        </p:nvSpPr>
        <p:spPr>
          <a:xfrm>
            <a:off x="4628550" y="961000"/>
            <a:ext cx="8880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ko" sz="1000" b="1">
                <a:solidFill>
                  <a:srgbClr val="1155CC"/>
                </a:solidFill>
                <a:latin typeface="Trebuchet MS"/>
                <a:ea typeface="Trebuchet MS"/>
                <a:cs typeface="Trebuchet MS"/>
                <a:sym typeface="Trebuchet MS"/>
              </a:rPr>
              <a:t>5/9~5/15</a:t>
            </a:r>
            <a:endParaRPr sz="1000" b="1">
              <a:solidFill>
                <a:srgbClr val="1155CC"/>
              </a:solidFill>
              <a:latin typeface="Trebuchet MS"/>
              <a:ea typeface="Trebuchet MS"/>
              <a:cs typeface="Trebuchet MS"/>
              <a:sym typeface="Trebuchet MS"/>
            </a:endParaRPr>
          </a:p>
        </p:txBody>
      </p:sp>
      <p:sp>
        <p:nvSpPr>
          <p:cNvPr id="107" name="Google Shape;107;p19"/>
          <p:cNvSpPr txBox="1"/>
          <p:nvPr/>
        </p:nvSpPr>
        <p:spPr>
          <a:xfrm>
            <a:off x="3790350" y="961000"/>
            <a:ext cx="8880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ko" sz="1000" b="1">
                <a:solidFill>
                  <a:srgbClr val="1155CC"/>
                </a:solidFill>
                <a:latin typeface="Trebuchet MS"/>
                <a:ea typeface="Trebuchet MS"/>
                <a:cs typeface="Trebuchet MS"/>
                <a:sym typeface="Trebuchet MS"/>
              </a:rPr>
              <a:t>5/2~5/8</a:t>
            </a:r>
            <a:endParaRPr sz="1000" b="1">
              <a:solidFill>
                <a:srgbClr val="1155CC"/>
              </a:solidFill>
              <a:latin typeface="Trebuchet MS"/>
              <a:ea typeface="Trebuchet MS"/>
              <a:cs typeface="Trebuchet MS"/>
              <a:sym typeface="Trebuchet MS"/>
            </a:endParaRPr>
          </a:p>
        </p:txBody>
      </p:sp>
      <p:sp>
        <p:nvSpPr>
          <p:cNvPr id="108" name="Google Shape;108;p19"/>
          <p:cNvSpPr txBox="1"/>
          <p:nvPr/>
        </p:nvSpPr>
        <p:spPr>
          <a:xfrm>
            <a:off x="2952150" y="961000"/>
            <a:ext cx="8880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ko" sz="1000" b="1">
                <a:solidFill>
                  <a:srgbClr val="1155CC"/>
                </a:solidFill>
                <a:latin typeface="Trebuchet MS"/>
                <a:ea typeface="Trebuchet MS"/>
                <a:cs typeface="Trebuchet MS"/>
                <a:sym typeface="Trebuchet MS"/>
              </a:rPr>
              <a:t>4/25~5/1</a:t>
            </a:r>
            <a:endParaRPr sz="1000" b="1">
              <a:solidFill>
                <a:srgbClr val="1155CC"/>
              </a:solidFill>
              <a:latin typeface="Trebuchet MS"/>
              <a:ea typeface="Trebuchet MS"/>
              <a:cs typeface="Trebuchet MS"/>
              <a:sym typeface="Trebuchet MS"/>
            </a:endParaRPr>
          </a:p>
        </p:txBody>
      </p:sp>
      <p:pic>
        <p:nvPicPr>
          <p:cNvPr id="109" name="Google Shape;109;p19"/>
          <p:cNvPicPr preferRelativeResize="0"/>
          <p:nvPr/>
        </p:nvPicPr>
        <p:blipFill>
          <a:blip r:embed="rId3">
            <a:alphaModFix/>
          </a:blip>
          <a:stretch>
            <a:fillRect/>
          </a:stretch>
        </p:blipFill>
        <p:spPr>
          <a:xfrm>
            <a:off x="152400" y="1284171"/>
            <a:ext cx="8839199" cy="3191933"/>
          </a:xfrm>
          <a:prstGeom prst="rect">
            <a:avLst/>
          </a:prstGeom>
          <a:noFill/>
          <a:ln>
            <a:noFill/>
          </a:ln>
        </p:spPr>
      </p:pic>
      <p:sp>
        <p:nvSpPr>
          <p:cNvPr id="110" name="Google Shape;110;p19"/>
          <p:cNvSpPr txBox="1">
            <a:spLocks noGrp="1"/>
          </p:cNvSpPr>
          <p:nvPr>
            <p:ph type="sldNum" idx="12"/>
          </p:nvPr>
        </p:nvSpPr>
        <p:spPr>
          <a:xfrm>
            <a:off x="8454058" y="4602142"/>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ltLang="ko"/>
              <a:t>5</a:t>
            </a:fld>
            <a:endParaRPr/>
          </a:p>
        </p:txBody>
      </p:sp>
      <p:pic>
        <p:nvPicPr>
          <p:cNvPr id="111" name="Google Shape;111;p19"/>
          <p:cNvPicPr preferRelativeResize="0"/>
          <p:nvPr/>
        </p:nvPicPr>
        <p:blipFill>
          <a:blip r:embed="rId4">
            <a:alphaModFix/>
          </a:blip>
          <a:stretch>
            <a:fillRect/>
          </a:stretch>
        </p:blipFill>
        <p:spPr>
          <a:xfrm>
            <a:off x="4678350" y="2271079"/>
            <a:ext cx="362596" cy="362596"/>
          </a:xfrm>
          <a:prstGeom prst="rect">
            <a:avLst/>
          </a:prstGeom>
          <a:noFill/>
          <a:ln>
            <a:noFill/>
          </a:ln>
        </p:spPr>
      </p:pic>
      <p:sp>
        <p:nvSpPr>
          <p:cNvPr id="112" name="Google Shape;112;p19"/>
          <p:cNvSpPr txBox="1"/>
          <p:nvPr/>
        </p:nvSpPr>
        <p:spPr>
          <a:xfrm>
            <a:off x="4987375" y="2283025"/>
            <a:ext cx="16608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 sz="1000" b="1"/>
              <a:t>기업 Baseline 코드 수령</a:t>
            </a:r>
            <a:endParaRPr sz="1000" b="1"/>
          </a:p>
        </p:txBody>
      </p:sp>
      <p:pic>
        <p:nvPicPr>
          <p:cNvPr id="113" name="Google Shape;113;p19"/>
          <p:cNvPicPr preferRelativeResize="0"/>
          <p:nvPr/>
        </p:nvPicPr>
        <p:blipFill>
          <a:blip r:embed="rId4">
            <a:alphaModFix/>
          </a:blip>
          <a:stretch>
            <a:fillRect/>
          </a:stretch>
        </p:blipFill>
        <p:spPr>
          <a:xfrm>
            <a:off x="7897800" y="3720054"/>
            <a:ext cx="362596" cy="362596"/>
          </a:xfrm>
          <a:prstGeom prst="rect">
            <a:avLst/>
          </a:prstGeom>
          <a:noFill/>
          <a:ln>
            <a:noFill/>
          </a:ln>
        </p:spPr>
      </p:pic>
      <p:sp>
        <p:nvSpPr>
          <p:cNvPr id="114" name="Google Shape;114;p19"/>
          <p:cNvSpPr txBox="1"/>
          <p:nvPr/>
        </p:nvSpPr>
        <p:spPr>
          <a:xfrm>
            <a:off x="6307775" y="3732000"/>
            <a:ext cx="1660800" cy="3387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ko" sz="1000" b="1"/>
              <a:t>DQN 결과 나옴</a:t>
            </a:r>
            <a:endParaRPr sz="1000" b="1"/>
          </a:p>
        </p:txBody>
      </p:sp>
      <p:pic>
        <p:nvPicPr>
          <p:cNvPr id="115" name="Google Shape;115;p19"/>
          <p:cNvPicPr preferRelativeResize="0"/>
          <p:nvPr/>
        </p:nvPicPr>
        <p:blipFill>
          <a:blip r:embed="rId4">
            <a:alphaModFix/>
          </a:blip>
          <a:stretch>
            <a:fillRect/>
          </a:stretch>
        </p:blipFill>
        <p:spPr>
          <a:xfrm>
            <a:off x="6018550" y="2995566"/>
            <a:ext cx="362596" cy="362596"/>
          </a:xfrm>
          <a:prstGeom prst="rect">
            <a:avLst/>
          </a:prstGeom>
          <a:noFill/>
          <a:ln>
            <a:noFill/>
          </a:ln>
        </p:spPr>
      </p:pic>
      <p:pic>
        <p:nvPicPr>
          <p:cNvPr id="116" name="Google Shape;116;p19"/>
          <p:cNvPicPr preferRelativeResize="0"/>
          <p:nvPr/>
        </p:nvPicPr>
        <p:blipFill>
          <a:blip r:embed="rId4">
            <a:alphaModFix/>
          </a:blip>
          <a:stretch>
            <a:fillRect/>
          </a:stretch>
        </p:blipFill>
        <p:spPr>
          <a:xfrm>
            <a:off x="6475750" y="3358166"/>
            <a:ext cx="362596" cy="362596"/>
          </a:xfrm>
          <a:prstGeom prst="rect">
            <a:avLst/>
          </a:prstGeom>
          <a:noFill/>
          <a:ln>
            <a:noFill/>
          </a:ln>
        </p:spPr>
      </p:pic>
      <p:sp>
        <p:nvSpPr>
          <p:cNvPr id="117" name="Google Shape;117;p19"/>
          <p:cNvSpPr txBox="1"/>
          <p:nvPr/>
        </p:nvSpPr>
        <p:spPr>
          <a:xfrm>
            <a:off x="4478975" y="3006328"/>
            <a:ext cx="1660800" cy="3387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ko" sz="1000" b="1"/>
              <a:t> PQ 결과 나옴</a:t>
            </a:r>
            <a:endParaRPr sz="1000" b="1"/>
          </a:p>
        </p:txBody>
      </p:sp>
      <p:sp>
        <p:nvSpPr>
          <p:cNvPr id="118" name="Google Shape;118;p19"/>
          <p:cNvSpPr txBox="1"/>
          <p:nvPr/>
        </p:nvSpPr>
        <p:spPr>
          <a:xfrm>
            <a:off x="4956554" y="3358974"/>
            <a:ext cx="1660800" cy="3387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ko" sz="1000" b="1"/>
              <a:t> MQQ 결과 나옴</a:t>
            </a:r>
            <a:endParaRPr sz="1000" b="1"/>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20"/>
        <p:cNvGrpSpPr/>
        <p:nvPr/>
      </p:nvGrpSpPr>
      <p:grpSpPr>
        <a:xfrm>
          <a:off x="0" y="0"/>
          <a:ext cx="0" cy="0"/>
          <a:chOff x="0" y="0"/>
          <a:chExt cx="0" cy="0"/>
        </a:xfrm>
      </p:grpSpPr>
      <p:sp>
        <p:nvSpPr>
          <p:cNvPr id="621" name="Google Shape;621;p6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US" altLang="ko" b="0">
                <a:solidFill>
                  <a:schemeClr val="dk2"/>
                </a:solidFill>
                <a:latin typeface="Arial"/>
                <a:ea typeface="Arial"/>
                <a:cs typeface="Arial"/>
                <a:sym typeface="Arial"/>
              </a:rPr>
              <a:t>50</a:t>
            </a:fld>
            <a:endParaRPr b="0">
              <a:solidFill>
                <a:schemeClr val="dk2"/>
              </a:solidFill>
              <a:latin typeface="Arial"/>
              <a:ea typeface="Arial"/>
              <a:cs typeface="Arial"/>
              <a:sym typeface="Arial"/>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25"/>
        <p:cNvGrpSpPr/>
        <p:nvPr/>
      </p:nvGrpSpPr>
      <p:grpSpPr>
        <a:xfrm>
          <a:off x="0" y="0"/>
          <a:ext cx="0" cy="0"/>
          <a:chOff x="0" y="0"/>
          <a:chExt cx="0" cy="0"/>
        </a:xfrm>
      </p:grpSpPr>
      <p:sp>
        <p:nvSpPr>
          <p:cNvPr id="626" name="Google Shape;626;p6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US" altLang="ko" b="0">
                <a:solidFill>
                  <a:schemeClr val="dk2"/>
                </a:solidFill>
                <a:latin typeface="Arial"/>
                <a:ea typeface="Arial"/>
                <a:cs typeface="Arial"/>
                <a:sym typeface="Arial"/>
              </a:rPr>
              <a:t>51</a:t>
            </a:fld>
            <a:endParaRPr b="0">
              <a:solidFill>
                <a:schemeClr val="dk2"/>
              </a:solidFill>
              <a:latin typeface="Arial"/>
              <a:ea typeface="Arial"/>
              <a:cs typeface="Arial"/>
              <a:sym typeface="Arial"/>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630"/>
        <p:cNvGrpSpPr/>
        <p:nvPr/>
      </p:nvGrpSpPr>
      <p:grpSpPr>
        <a:xfrm>
          <a:off x="0" y="0"/>
          <a:ext cx="0" cy="0"/>
          <a:chOff x="0" y="0"/>
          <a:chExt cx="0" cy="0"/>
        </a:xfrm>
      </p:grpSpPr>
      <p:sp>
        <p:nvSpPr>
          <p:cNvPr id="631" name="Google Shape;631;p66"/>
          <p:cNvSpPr txBox="1">
            <a:spLocks noGrp="1"/>
          </p:cNvSpPr>
          <p:nvPr>
            <p:ph type="title"/>
          </p:nvPr>
        </p:nvSpPr>
        <p:spPr>
          <a:xfrm>
            <a:off x="83100" y="10775"/>
            <a:ext cx="85206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ko"/>
              <a:t>References</a:t>
            </a:r>
            <a:endParaRPr/>
          </a:p>
        </p:txBody>
      </p:sp>
      <p:sp>
        <p:nvSpPr>
          <p:cNvPr id="632" name="Google Shape;632;p66"/>
          <p:cNvSpPr txBox="1">
            <a:spLocks noGrp="1"/>
          </p:cNvSpPr>
          <p:nvPr>
            <p:ph type="body" idx="1"/>
          </p:nvPr>
        </p:nvSpPr>
        <p:spPr>
          <a:xfrm>
            <a:off x="83100" y="417600"/>
            <a:ext cx="8884800" cy="4351500"/>
          </a:xfrm>
          <a:prstGeom prst="rect">
            <a:avLst/>
          </a:prstGeom>
        </p:spPr>
        <p:txBody>
          <a:bodyPr spcFirstLastPara="1" wrap="square" lIns="91425" tIns="91425" rIns="91425" bIns="91425" anchor="t" anchorCtr="0">
            <a:noAutofit/>
          </a:bodyPr>
          <a:lstStyle/>
          <a:p>
            <a:pPr marL="457200" lvl="0" indent="-304800" algn="l" rtl="0">
              <a:lnSpc>
                <a:spcPct val="150000"/>
              </a:lnSpc>
              <a:spcBef>
                <a:spcPts val="1200"/>
              </a:spcBef>
              <a:spcAft>
                <a:spcPts val="0"/>
              </a:spcAft>
              <a:buSzPts val="1200"/>
              <a:buAutoNum type="arabicPeriod"/>
            </a:pPr>
            <a:r>
              <a:rPr lang="ko" sz="1200" dirty="0"/>
              <a:t>“강화학습-Double-DQN,” 최호승, </a:t>
            </a:r>
            <a:r>
              <a:rPr lang="ko" sz="1200" i="1" dirty="0"/>
              <a:t>https://velog.io/@d2h10s/강화학습-Double-DQN.</a:t>
            </a:r>
            <a:endParaRPr sz="1200" i="1" dirty="0"/>
          </a:p>
          <a:p>
            <a:pPr marL="457200" lvl="0" indent="-304800" algn="l" rtl="0">
              <a:lnSpc>
                <a:spcPct val="150000"/>
              </a:lnSpc>
              <a:spcBef>
                <a:spcPts val="0"/>
              </a:spcBef>
              <a:spcAft>
                <a:spcPts val="0"/>
              </a:spcAft>
              <a:buSzPts val="1200"/>
              <a:buAutoNum type="arabicPeriod"/>
            </a:pPr>
            <a:r>
              <a:rPr lang="ko" sz="1200" dirty="0"/>
              <a:t>“모두를 위한 머신러닝과 딥러닝의 강의 - 시즌 RL - Deep Reinforcement Learning,” 김성훈, </a:t>
            </a:r>
            <a:r>
              <a:rPr lang="ko" sz="1200" i="1" dirty="0"/>
              <a:t>https://hunkim.github.io/ml/.</a:t>
            </a:r>
            <a:endParaRPr sz="1200" i="1" dirty="0"/>
          </a:p>
          <a:p>
            <a:pPr marL="457200" lvl="0" indent="-304800" algn="l" rtl="0">
              <a:lnSpc>
                <a:spcPct val="150000"/>
              </a:lnSpc>
              <a:spcBef>
                <a:spcPts val="0"/>
              </a:spcBef>
              <a:spcAft>
                <a:spcPts val="0"/>
              </a:spcAft>
              <a:buSzPts val="1200"/>
              <a:buAutoNum type="arabicPeriod"/>
            </a:pPr>
            <a:r>
              <a:rPr lang="ko" sz="1200" i="1" dirty="0"/>
              <a:t>바닥부터 배우는 강화학습</a:t>
            </a:r>
            <a:r>
              <a:rPr lang="ko" sz="1200" dirty="0"/>
              <a:t>, 노승은, 영진닷컴, 2021.</a:t>
            </a:r>
            <a:endParaRPr sz="1200" dirty="0"/>
          </a:p>
          <a:p>
            <a:pPr marL="457200" lvl="0" indent="-304800" algn="l" rtl="0">
              <a:lnSpc>
                <a:spcPct val="150000"/>
              </a:lnSpc>
              <a:spcBef>
                <a:spcPts val="0"/>
              </a:spcBef>
              <a:spcAft>
                <a:spcPts val="0"/>
              </a:spcAft>
              <a:buSzPts val="1200"/>
              <a:buAutoNum type="arabicPeriod"/>
            </a:pPr>
            <a:r>
              <a:rPr lang="ko" sz="1200" i="1" dirty="0"/>
              <a:t>파이썬과 케라스로 배우는 강화학습</a:t>
            </a:r>
            <a:r>
              <a:rPr lang="ko" sz="1200" dirty="0"/>
              <a:t>, 이웅원 외, 2018.</a:t>
            </a:r>
            <a:endParaRPr sz="1200" dirty="0"/>
          </a:p>
          <a:p>
            <a:pPr marL="457200" lvl="0" indent="-304800" algn="l" rtl="0">
              <a:lnSpc>
                <a:spcPct val="150000"/>
              </a:lnSpc>
              <a:spcBef>
                <a:spcPts val="0"/>
              </a:spcBef>
              <a:spcAft>
                <a:spcPts val="0"/>
              </a:spcAft>
              <a:buSzPts val="1200"/>
              <a:buAutoNum type="arabicPeriod"/>
            </a:pPr>
            <a:r>
              <a:rPr lang="ko" sz="1200" dirty="0"/>
              <a:t>“Part 1 — Building a deep Q-network to play Gridworld — DeepMind’s deep Q-networks,” N. Joshi, </a:t>
            </a:r>
            <a:r>
              <a:rPr lang="ko" sz="1200" i="1" dirty="0"/>
              <a:t>https://towardsdatascience.com/part-1-building-a-deep-q-network-to-play-gridworld-deepminds-deep-q-networks-78842007c631</a:t>
            </a:r>
            <a:r>
              <a:rPr lang="ko" sz="1200" dirty="0"/>
              <a:t>, 2021.</a:t>
            </a:r>
            <a:endParaRPr sz="1200" dirty="0"/>
          </a:p>
          <a:p>
            <a:pPr marL="457200" lvl="0" indent="-304800" algn="l" rtl="0">
              <a:lnSpc>
                <a:spcPct val="150000"/>
              </a:lnSpc>
              <a:spcBef>
                <a:spcPts val="0"/>
              </a:spcBef>
              <a:spcAft>
                <a:spcPts val="0"/>
              </a:spcAft>
              <a:buSzPts val="1200"/>
              <a:buAutoNum type="arabicPeriod"/>
            </a:pPr>
            <a:r>
              <a:rPr lang="ko" sz="1200" dirty="0"/>
              <a:t>“Part 2 — Building a deep Q-network to play Gridworld — Catastrophic Forgetting and Experience Replay,” N. Joshi, </a:t>
            </a:r>
            <a:r>
              <a:rPr lang="ko" sz="1200" i="1" dirty="0"/>
              <a:t>https://towardsdatascience.com/part-2-building-a-deep-q-network-to-play-gridworld-catastrophic-forgetting- and-experience-6b2b000910d7</a:t>
            </a:r>
            <a:r>
              <a:rPr lang="ko" sz="1200" dirty="0"/>
              <a:t>, 2021.</a:t>
            </a:r>
            <a:endParaRPr sz="1200" dirty="0"/>
          </a:p>
          <a:p>
            <a:pPr marL="457200" lvl="0" indent="-304800" algn="l" rtl="0">
              <a:lnSpc>
                <a:spcPct val="150000"/>
              </a:lnSpc>
              <a:spcBef>
                <a:spcPts val="0"/>
              </a:spcBef>
              <a:spcAft>
                <a:spcPts val="0"/>
              </a:spcAft>
              <a:buSzPts val="1200"/>
              <a:buAutoNum type="arabicPeriod"/>
            </a:pPr>
            <a:r>
              <a:rPr lang="ko" sz="1200" dirty="0"/>
              <a:t>“Part 3— Building a deep Q-network to play Gridworld — Learning Instability and Target Networks,” N. Joshi, </a:t>
            </a:r>
            <a:r>
              <a:rPr lang="ko" sz="1200" i="1" dirty="0"/>
              <a:t>https://towardsdatascience.com/part-3-building-a-deep-q-network-to-play-gridworld-learning-instability-and- target-networks-fb399cb42616</a:t>
            </a:r>
            <a:r>
              <a:rPr lang="ko" sz="1200" dirty="0"/>
              <a:t>, 2021.</a:t>
            </a:r>
            <a:endParaRPr sz="1200" dirty="0"/>
          </a:p>
          <a:p>
            <a:pPr marL="457200" lvl="0" indent="-304800" algn="l" rtl="0">
              <a:lnSpc>
                <a:spcPct val="150000"/>
              </a:lnSpc>
              <a:spcBef>
                <a:spcPts val="0"/>
              </a:spcBef>
              <a:spcAft>
                <a:spcPts val="0"/>
              </a:spcAft>
              <a:buSzPts val="1200"/>
              <a:buAutoNum type="arabicPeriod"/>
            </a:pPr>
            <a:r>
              <a:rPr lang="ko" sz="1200" dirty="0"/>
              <a:t>“Multi Q-Table Q-Learning,” N. Kantasewi, S. Marukatat, S. Thainimit, and O. Manabu, </a:t>
            </a:r>
            <a:r>
              <a:rPr lang="ko" sz="1200" i="1" dirty="0"/>
              <a:t>2019 10</a:t>
            </a:r>
            <a:r>
              <a:rPr lang="ko" sz="1200" i="1" baseline="30000" dirty="0"/>
              <a:t>th</a:t>
            </a:r>
            <a:r>
              <a:rPr lang="ko" sz="1200" i="1" dirty="0"/>
              <a:t> IC-ICTES</a:t>
            </a:r>
            <a:r>
              <a:rPr lang="ko" sz="1200" dirty="0"/>
              <a:t>, 2019.</a:t>
            </a:r>
            <a:endParaRPr sz="1200" dirty="0"/>
          </a:p>
          <a:p>
            <a:pPr marL="457200" lvl="0" indent="-304800" algn="l" rtl="0">
              <a:lnSpc>
                <a:spcPct val="150000"/>
              </a:lnSpc>
              <a:spcBef>
                <a:spcPts val="0"/>
              </a:spcBef>
              <a:spcAft>
                <a:spcPts val="0"/>
              </a:spcAft>
              <a:buSzPts val="1200"/>
              <a:buAutoNum type="arabicPeriod"/>
            </a:pPr>
            <a:r>
              <a:rPr lang="ko" sz="1200" dirty="0"/>
              <a:t>“Path Planning via an Improved DQN-Based Learning Policy,” L. LV, S. Zhang, D. Ding, and Y. Wang, </a:t>
            </a:r>
            <a:r>
              <a:rPr lang="ko" sz="1200" i="1" dirty="0"/>
              <a:t>IEEE</a:t>
            </a:r>
            <a:r>
              <a:rPr lang="ko" sz="1200" dirty="0"/>
              <a:t>, vol. 7, 2019.</a:t>
            </a:r>
            <a:endParaRPr sz="1200" dirty="0"/>
          </a:p>
        </p:txBody>
      </p:sp>
      <p:sp>
        <p:nvSpPr>
          <p:cNvPr id="633" name="Google Shape;633;p66"/>
          <p:cNvSpPr txBox="1">
            <a:spLocks noGrp="1"/>
          </p:cNvSpPr>
          <p:nvPr>
            <p:ph type="sldNum" idx="12"/>
          </p:nvPr>
        </p:nvSpPr>
        <p:spPr>
          <a:xfrm>
            <a:off x="8454058" y="4602142"/>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ltLang="ko"/>
              <a:t>52</a:t>
            </a:fld>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637"/>
        <p:cNvGrpSpPr/>
        <p:nvPr/>
      </p:nvGrpSpPr>
      <p:grpSpPr>
        <a:xfrm>
          <a:off x="0" y="0"/>
          <a:ext cx="0" cy="0"/>
          <a:chOff x="0" y="0"/>
          <a:chExt cx="0" cy="0"/>
        </a:xfrm>
      </p:grpSpPr>
      <p:sp>
        <p:nvSpPr>
          <p:cNvPr id="638" name="Google Shape;638;p67"/>
          <p:cNvSpPr txBox="1">
            <a:spLocks noGrp="1"/>
          </p:cNvSpPr>
          <p:nvPr>
            <p:ph type="title"/>
          </p:nvPr>
        </p:nvSpPr>
        <p:spPr>
          <a:xfrm>
            <a:off x="83100" y="10775"/>
            <a:ext cx="85206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ko"/>
              <a:t>발표 들어주셔서 감사합니다.</a:t>
            </a:r>
            <a:endParaRPr/>
          </a:p>
        </p:txBody>
      </p:sp>
      <p:sp>
        <p:nvSpPr>
          <p:cNvPr id="639" name="Google Shape;639;p67"/>
          <p:cNvSpPr txBox="1">
            <a:spLocks noGrp="1"/>
          </p:cNvSpPr>
          <p:nvPr>
            <p:ph type="sldNum" idx="12"/>
          </p:nvPr>
        </p:nvSpPr>
        <p:spPr>
          <a:xfrm>
            <a:off x="8454058" y="4602142"/>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ltLang="ko"/>
              <a:t>53</a:t>
            </a:fld>
            <a:endParaRPr/>
          </a:p>
        </p:txBody>
      </p:sp>
      <p:pic>
        <p:nvPicPr>
          <p:cNvPr id="640" name="Google Shape;640;p67"/>
          <p:cNvPicPr preferRelativeResize="0"/>
          <p:nvPr/>
        </p:nvPicPr>
        <p:blipFill rotWithShape="1">
          <a:blip r:embed="rId3">
            <a:alphaModFix/>
          </a:blip>
          <a:srcRect t="10320" b="18943"/>
          <a:stretch/>
        </p:blipFill>
        <p:spPr>
          <a:xfrm>
            <a:off x="176875" y="906000"/>
            <a:ext cx="2880000" cy="3960003"/>
          </a:xfrm>
          <a:prstGeom prst="rect">
            <a:avLst/>
          </a:prstGeom>
          <a:noFill/>
          <a:ln>
            <a:noFill/>
          </a:ln>
        </p:spPr>
      </p:pic>
      <p:pic>
        <p:nvPicPr>
          <p:cNvPr id="641" name="Google Shape;641;p67"/>
          <p:cNvPicPr preferRelativeResize="0"/>
          <p:nvPr/>
        </p:nvPicPr>
        <p:blipFill rotWithShape="1">
          <a:blip r:embed="rId4">
            <a:alphaModFix/>
          </a:blip>
          <a:srcRect l="970" t="11443" r="970" b="19705"/>
          <a:stretch/>
        </p:blipFill>
        <p:spPr>
          <a:xfrm>
            <a:off x="3162697" y="906000"/>
            <a:ext cx="2880000" cy="3960003"/>
          </a:xfrm>
          <a:prstGeom prst="rect">
            <a:avLst/>
          </a:prstGeom>
          <a:noFill/>
          <a:ln>
            <a:noFill/>
          </a:ln>
        </p:spPr>
      </p:pic>
      <p:pic>
        <p:nvPicPr>
          <p:cNvPr id="642" name="Google Shape;642;p67"/>
          <p:cNvPicPr preferRelativeResize="0"/>
          <p:nvPr/>
        </p:nvPicPr>
        <p:blipFill rotWithShape="1">
          <a:blip r:embed="rId5">
            <a:alphaModFix/>
          </a:blip>
          <a:srcRect t="10322" b="12235"/>
          <a:stretch/>
        </p:blipFill>
        <p:spPr>
          <a:xfrm>
            <a:off x="6113525" y="924037"/>
            <a:ext cx="2880000" cy="3959997"/>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646"/>
        <p:cNvGrpSpPr/>
        <p:nvPr/>
      </p:nvGrpSpPr>
      <p:grpSpPr>
        <a:xfrm>
          <a:off x="0" y="0"/>
          <a:ext cx="0" cy="0"/>
          <a:chOff x="0" y="0"/>
          <a:chExt cx="0" cy="0"/>
        </a:xfrm>
      </p:grpSpPr>
      <p:pic>
        <p:nvPicPr>
          <p:cNvPr id="647" name="Google Shape;647;p68"/>
          <p:cNvPicPr preferRelativeResize="0"/>
          <p:nvPr/>
        </p:nvPicPr>
        <p:blipFill>
          <a:blip r:embed="rId3">
            <a:alphaModFix/>
          </a:blip>
          <a:stretch>
            <a:fillRect/>
          </a:stretch>
        </p:blipFill>
        <p:spPr>
          <a:xfrm>
            <a:off x="4163773" y="753350"/>
            <a:ext cx="2995291" cy="1684851"/>
          </a:xfrm>
          <a:prstGeom prst="rect">
            <a:avLst/>
          </a:prstGeom>
          <a:noFill/>
          <a:ln>
            <a:noFill/>
          </a:ln>
        </p:spPr>
      </p:pic>
      <p:sp>
        <p:nvSpPr>
          <p:cNvPr id="648" name="Google Shape;648;p68"/>
          <p:cNvSpPr txBox="1">
            <a:spLocks noGrp="1"/>
          </p:cNvSpPr>
          <p:nvPr>
            <p:ph type="sldNum" idx="12"/>
          </p:nvPr>
        </p:nvSpPr>
        <p:spPr>
          <a:xfrm>
            <a:off x="8454058" y="4602142"/>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ltLang="ko"/>
              <a:t>54</a:t>
            </a:fld>
            <a:endParaRPr/>
          </a:p>
        </p:txBody>
      </p:sp>
      <p:sp>
        <p:nvSpPr>
          <p:cNvPr id="649" name="Google Shape;649;p68"/>
          <p:cNvSpPr txBox="1">
            <a:spLocks noGrp="1"/>
          </p:cNvSpPr>
          <p:nvPr>
            <p:ph type="title"/>
          </p:nvPr>
        </p:nvSpPr>
        <p:spPr>
          <a:xfrm>
            <a:off x="83100" y="10775"/>
            <a:ext cx="85206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ko"/>
              <a:t>Appendix #0. 우리들의 일대기</a:t>
            </a:r>
            <a:endParaRPr/>
          </a:p>
        </p:txBody>
      </p:sp>
      <p:sp>
        <p:nvSpPr>
          <p:cNvPr id="650" name="Google Shape;650;p68"/>
          <p:cNvSpPr txBox="1"/>
          <p:nvPr/>
        </p:nvSpPr>
        <p:spPr>
          <a:xfrm>
            <a:off x="85825" y="759400"/>
            <a:ext cx="6250200" cy="10467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AutoNum type="arabicPeriod"/>
            </a:pPr>
            <a:r>
              <a:rPr lang="ko"/>
              <a:t>우리들의 공부 일지 </a:t>
            </a:r>
            <a:endParaRPr/>
          </a:p>
          <a:p>
            <a:pPr marL="0" lvl="0" indent="0" algn="l" rtl="0">
              <a:spcBef>
                <a:spcPts val="0"/>
              </a:spcBef>
              <a:spcAft>
                <a:spcPts val="0"/>
              </a:spcAft>
              <a:buNone/>
            </a:pPr>
            <a:r>
              <a:rPr lang="ko" u="sng">
                <a:solidFill>
                  <a:schemeClr val="hlink"/>
                </a:solidFill>
                <a:hlinkClick r:id="rId4"/>
              </a:rPr>
              <a:t>https://padlet.com/tmsk0711/ogangza</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endParaRPr>
              <a:solidFill>
                <a:schemeClr val="dk1"/>
              </a:solidFill>
            </a:endParaRPr>
          </a:p>
        </p:txBody>
      </p:sp>
      <p:sp>
        <p:nvSpPr>
          <p:cNvPr id="651" name="Google Shape;651;p68"/>
          <p:cNvSpPr txBox="1"/>
          <p:nvPr/>
        </p:nvSpPr>
        <p:spPr>
          <a:xfrm>
            <a:off x="2622600" y="3426400"/>
            <a:ext cx="6250200" cy="10467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ko"/>
              <a:t>2. 하이퍼 파라미터 찾기 연대기</a:t>
            </a:r>
            <a:endParaRPr/>
          </a:p>
          <a:p>
            <a:pPr marL="0" lvl="0" indent="0" algn="r" rtl="0">
              <a:spcBef>
                <a:spcPts val="0"/>
              </a:spcBef>
              <a:spcAft>
                <a:spcPts val="0"/>
              </a:spcAft>
              <a:buNone/>
            </a:pPr>
            <a:r>
              <a:rPr lang="ko" u="sng">
                <a:solidFill>
                  <a:schemeClr val="hlink"/>
                </a:solidFill>
                <a:hlinkClick r:id="rId5"/>
              </a:rPr>
              <a:t>https://padlet.com/tmsk0711/ogangza_parametertuning</a:t>
            </a:r>
            <a:endParaRPr>
              <a:solidFill>
                <a:schemeClr val="dk1"/>
              </a:solidFill>
            </a:endParaRPr>
          </a:p>
          <a:p>
            <a:pPr marL="0" lvl="0" indent="0" algn="r" rtl="0">
              <a:spcBef>
                <a:spcPts val="0"/>
              </a:spcBef>
              <a:spcAft>
                <a:spcPts val="0"/>
              </a:spcAft>
              <a:buNone/>
            </a:pPr>
            <a:endParaRPr>
              <a:solidFill>
                <a:schemeClr val="dk1"/>
              </a:solidFill>
            </a:endParaRPr>
          </a:p>
          <a:p>
            <a:pPr marL="0" lvl="0" indent="0" algn="ctr" rtl="0">
              <a:spcBef>
                <a:spcPts val="0"/>
              </a:spcBef>
              <a:spcAft>
                <a:spcPts val="0"/>
              </a:spcAft>
              <a:buNone/>
            </a:pPr>
            <a:endParaRPr>
              <a:solidFill>
                <a:schemeClr val="dk1"/>
              </a:solidFill>
            </a:endParaRPr>
          </a:p>
        </p:txBody>
      </p:sp>
      <p:sp>
        <p:nvSpPr>
          <p:cNvPr id="652" name="Google Shape;652;p68"/>
          <p:cNvSpPr txBox="1"/>
          <p:nvPr/>
        </p:nvSpPr>
        <p:spPr>
          <a:xfrm>
            <a:off x="314425" y="4417000"/>
            <a:ext cx="6250200" cy="61552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 dirty="0"/>
              <a:t>3. 우리들의 프로젝트 관리</a:t>
            </a:r>
            <a:endParaRPr dirty="0"/>
          </a:p>
          <a:p>
            <a:pPr marL="0" lvl="0" indent="0" algn="l" rtl="0">
              <a:spcBef>
                <a:spcPts val="0"/>
              </a:spcBef>
              <a:spcAft>
                <a:spcPts val="0"/>
              </a:spcAft>
              <a:buNone/>
            </a:pPr>
            <a:r>
              <a:rPr lang="ko" u="sng" dirty="0">
                <a:solidFill>
                  <a:schemeClr val="hlink"/>
                </a:solidFill>
                <a:hlinkClick r:id="rId6"/>
              </a:rPr>
              <a:t>https://www.notion.so/f47ef3d55d86420985d99491af2fdd76</a:t>
            </a:r>
            <a:endParaRPr dirty="0">
              <a:solidFill>
                <a:schemeClr val="dk1"/>
              </a:solidFill>
            </a:endParaRPr>
          </a:p>
        </p:txBody>
      </p:sp>
      <p:pic>
        <p:nvPicPr>
          <p:cNvPr id="653" name="Google Shape;653;p68"/>
          <p:cNvPicPr preferRelativeResize="0"/>
          <p:nvPr/>
        </p:nvPicPr>
        <p:blipFill>
          <a:blip r:embed="rId7">
            <a:alphaModFix/>
          </a:blip>
          <a:stretch>
            <a:fillRect/>
          </a:stretch>
        </p:blipFill>
        <p:spPr>
          <a:xfrm>
            <a:off x="4556800" y="1108488"/>
            <a:ext cx="2995277" cy="1684849"/>
          </a:xfrm>
          <a:prstGeom prst="rect">
            <a:avLst/>
          </a:prstGeom>
          <a:noFill/>
          <a:ln>
            <a:noFill/>
          </a:ln>
        </p:spPr>
      </p:pic>
      <p:pic>
        <p:nvPicPr>
          <p:cNvPr id="654" name="Google Shape;654;p68"/>
          <p:cNvPicPr preferRelativeResize="0"/>
          <p:nvPr/>
        </p:nvPicPr>
        <p:blipFill>
          <a:blip r:embed="rId8">
            <a:alphaModFix/>
          </a:blip>
          <a:stretch>
            <a:fillRect/>
          </a:stretch>
        </p:blipFill>
        <p:spPr>
          <a:xfrm>
            <a:off x="5093075" y="1436550"/>
            <a:ext cx="2995277" cy="1684857"/>
          </a:xfrm>
          <a:prstGeom prst="rect">
            <a:avLst/>
          </a:prstGeom>
          <a:noFill/>
          <a:ln>
            <a:noFill/>
          </a:ln>
        </p:spPr>
      </p:pic>
      <p:pic>
        <p:nvPicPr>
          <p:cNvPr id="655" name="Google Shape;655;p68"/>
          <p:cNvPicPr preferRelativeResize="0"/>
          <p:nvPr/>
        </p:nvPicPr>
        <p:blipFill>
          <a:blip r:embed="rId9">
            <a:alphaModFix/>
          </a:blip>
          <a:stretch>
            <a:fillRect/>
          </a:stretch>
        </p:blipFill>
        <p:spPr>
          <a:xfrm>
            <a:off x="207625" y="1585000"/>
            <a:ext cx="2776699" cy="1561899"/>
          </a:xfrm>
          <a:prstGeom prst="rect">
            <a:avLst/>
          </a:prstGeom>
          <a:noFill/>
          <a:ln>
            <a:noFill/>
          </a:ln>
        </p:spPr>
      </p:pic>
      <p:pic>
        <p:nvPicPr>
          <p:cNvPr id="656" name="Google Shape;656;p68"/>
          <p:cNvPicPr preferRelativeResize="0"/>
          <p:nvPr/>
        </p:nvPicPr>
        <p:blipFill>
          <a:blip r:embed="rId10">
            <a:alphaModFix/>
          </a:blip>
          <a:stretch>
            <a:fillRect/>
          </a:stretch>
        </p:blipFill>
        <p:spPr>
          <a:xfrm>
            <a:off x="549375" y="2011294"/>
            <a:ext cx="2995301" cy="1684857"/>
          </a:xfrm>
          <a:prstGeom prst="rect">
            <a:avLst/>
          </a:prstGeom>
          <a:noFill/>
          <a:ln>
            <a:noFill/>
          </a:ln>
        </p:spPr>
      </p:pic>
      <p:pic>
        <p:nvPicPr>
          <p:cNvPr id="657" name="Google Shape;657;p68"/>
          <p:cNvPicPr preferRelativeResize="0"/>
          <p:nvPr/>
        </p:nvPicPr>
        <p:blipFill>
          <a:blip r:embed="rId11">
            <a:alphaModFix/>
          </a:blip>
          <a:stretch>
            <a:fillRect/>
          </a:stretch>
        </p:blipFill>
        <p:spPr>
          <a:xfrm>
            <a:off x="1234675" y="2560427"/>
            <a:ext cx="2776699" cy="1561899"/>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661"/>
        <p:cNvGrpSpPr/>
        <p:nvPr/>
      </p:nvGrpSpPr>
      <p:grpSpPr>
        <a:xfrm>
          <a:off x="0" y="0"/>
          <a:ext cx="0" cy="0"/>
          <a:chOff x="0" y="0"/>
          <a:chExt cx="0" cy="0"/>
        </a:xfrm>
      </p:grpSpPr>
      <p:pic>
        <p:nvPicPr>
          <p:cNvPr id="662" name="Google Shape;662;p69"/>
          <p:cNvPicPr preferRelativeResize="0"/>
          <p:nvPr/>
        </p:nvPicPr>
        <p:blipFill>
          <a:blip r:embed="rId3">
            <a:alphaModFix/>
          </a:blip>
          <a:stretch>
            <a:fillRect/>
          </a:stretch>
        </p:blipFill>
        <p:spPr>
          <a:xfrm>
            <a:off x="152400" y="1082200"/>
            <a:ext cx="8839201" cy="3415702"/>
          </a:xfrm>
          <a:prstGeom prst="rect">
            <a:avLst/>
          </a:prstGeom>
          <a:noFill/>
          <a:ln>
            <a:noFill/>
          </a:ln>
        </p:spPr>
      </p:pic>
      <p:sp>
        <p:nvSpPr>
          <p:cNvPr id="663" name="Google Shape;663;p69"/>
          <p:cNvSpPr txBox="1">
            <a:spLocks noGrp="1"/>
          </p:cNvSpPr>
          <p:nvPr>
            <p:ph type="sldNum" idx="12"/>
          </p:nvPr>
        </p:nvSpPr>
        <p:spPr>
          <a:xfrm>
            <a:off x="8454058" y="4602142"/>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ltLang="ko"/>
              <a:t>55</a:t>
            </a:fld>
            <a:endParaRPr/>
          </a:p>
        </p:txBody>
      </p:sp>
      <p:sp>
        <p:nvSpPr>
          <p:cNvPr id="664" name="Google Shape;664;p69"/>
          <p:cNvSpPr txBox="1">
            <a:spLocks noGrp="1"/>
          </p:cNvSpPr>
          <p:nvPr>
            <p:ph type="title"/>
          </p:nvPr>
        </p:nvSpPr>
        <p:spPr>
          <a:xfrm>
            <a:off x="83100" y="10775"/>
            <a:ext cx="85206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ko"/>
              <a:t>Appendix #1. PQ Algorithm Flow chart</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668"/>
        <p:cNvGrpSpPr/>
        <p:nvPr/>
      </p:nvGrpSpPr>
      <p:grpSpPr>
        <a:xfrm>
          <a:off x="0" y="0"/>
          <a:ext cx="0" cy="0"/>
          <a:chOff x="0" y="0"/>
          <a:chExt cx="0" cy="0"/>
        </a:xfrm>
      </p:grpSpPr>
      <p:sp>
        <p:nvSpPr>
          <p:cNvPr id="669" name="Google Shape;669;p70"/>
          <p:cNvSpPr txBox="1"/>
          <p:nvPr/>
        </p:nvSpPr>
        <p:spPr>
          <a:xfrm>
            <a:off x="3916675" y="1096325"/>
            <a:ext cx="5292300" cy="3632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
                <a:latin typeface="Nanum Gothic"/>
                <a:ea typeface="Nanum Gothic"/>
                <a:cs typeface="Nanum Gothic"/>
                <a:sym typeface="Nanum Gothic"/>
              </a:rPr>
              <a:t>main 함수</a:t>
            </a:r>
            <a:endParaRPr>
              <a:latin typeface="Nanum Gothic"/>
              <a:ea typeface="Nanum Gothic"/>
              <a:cs typeface="Nanum Gothic"/>
              <a:sym typeface="Nanum Gothic"/>
            </a:endParaRPr>
          </a:p>
          <a:p>
            <a:pPr marL="0" lvl="0" indent="0" algn="l" rtl="0">
              <a:spcBef>
                <a:spcPts val="0"/>
              </a:spcBef>
              <a:spcAft>
                <a:spcPts val="0"/>
              </a:spcAft>
              <a:buNone/>
            </a:pPr>
            <a:endParaRPr>
              <a:latin typeface="Nanum Gothic"/>
              <a:ea typeface="Nanum Gothic"/>
              <a:cs typeface="Nanum Gothic"/>
              <a:sym typeface="Nanum Gothic"/>
            </a:endParaRPr>
          </a:p>
          <a:p>
            <a:pPr marL="457200" lvl="0" indent="-317500" algn="l" rtl="0">
              <a:spcBef>
                <a:spcPts val="0"/>
              </a:spcBef>
              <a:spcAft>
                <a:spcPts val="0"/>
              </a:spcAft>
              <a:buSzPts val="1400"/>
              <a:buFont typeface="Nanum Gothic"/>
              <a:buAutoNum type="arabicPeriod"/>
            </a:pPr>
            <a:r>
              <a:rPr lang="ko">
                <a:latin typeface="Nanum Gothic"/>
                <a:ea typeface="Nanum Gothic"/>
                <a:cs typeface="Nanum Gothic"/>
                <a:sym typeface="Nanum Gothic"/>
              </a:rPr>
              <a:t>env.reset()</a:t>
            </a:r>
            <a:endParaRPr>
              <a:latin typeface="Nanum Gothic"/>
              <a:ea typeface="Nanum Gothic"/>
              <a:cs typeface="Nanum Gothic"/>
              <a:sym typeface="Nanum Gothic"/>
            </a:endParaRPr>
          </a:p>
          <a:p>
            <a:pPr marL="457200" lvl="0" indent="0" algn="l" rtl="0">
              <a:spcBef>
                <a:spcPts val="0"/>
              </a:spcBef>
              <a:spcAft>
                <a:spcPts val="0"/>
              </a:spcAft>
              <a:buNone/>
            </a:pPr>
            <a:r>
              <a:rPr lang="ko">
                <a:latin typeface="Nanum Gothic"/>
                <a:ea typeface="Nanum Gothic"/>
                <a:cs typeface="Nanum Gothic"/>
                <a:sym typeface="Nanum Gothic"/>
              </a:rPr>
              <a:t>에피소드에 해당하는 환경을 세팅해줌</a:t>
            </a:r>
            <a:endParaRPr>
              <a:latin typeface="Nanum Gothic"/>
              <a:ea typeface="Nanum Gothic"/>
              <a:cs typeface="Nanum Gothic"/>
              <a:sym typeface="Nanum Gothic"/>
            </a:endParaRPr>
          </a:p>
          <a:p>
            <a:pPr marL="457200" lvl="0" indent="-317500" algn="l" rtl="0">
              <a:spcBef>
                <a:spcPts val="0"/>
              </a:spcBef>
              <a:spcAft>
                <a:spcPts val="0"/>
              </a:spcAft>
              <a:buSzPts val="1400"/>
              <a:buFont typeface="Nanum Gothic"/>
              <a:buAutoNum type="arabicPeriod"/>
            </a:pPr>
            <a:r>
              <a:rPr lang="ko">
                <a:latin typeface="Nanum Gothic"/>
                <a:ea typeface="Nanum Gothic"/>
                <a:cs typeface="Nanum Gothic"/>
                <a:sym typeface="Nanum Gothic"/>
              </a:rPr>
              <a:t>targets = env.get_target()</a:t>
            </a:r>
            <a:endParaRPr>
              <a:latin typeface="Nanum Gothic"/>
              <a:ea typeface="Nanum Gothic"/>
              <a:cs typeface="Nanum Gothic"/>
              <a:sym typeface="Nanum Gothic"/>
            </a:endParaRPr>
          </a:p>
          <a:p>
            <a:pPr marL="0" lvl="0" indent="0" algn="l" rtl="0">
              <a:spcBef>
                <a:spcPts val="0"/>
              </a:spcBef>
              <a:spcAft>
                <a:spcPts val="0"/>
              </a:spcAft>
              <a:buNone/>
            </a:pPr>
            <a:r>
              <a:rPr lang="ko">
                <a:latin typeface="Nanum Gothic"/>
                <a:ea typeface="Nanum Gothic"/>
                <a:cs typeface="Nanum Gothic"/>
                <a:sym typeface="Nanum Gothic"/>
              </a:rPr>
              <a:t>	현재 에피소드에 해당하는 아이템 target값을 가져옴</a:t>
            </a:r>
            <a:endParaRPr>
              <a:latin typeface="Nanum Gothic"/>
              <a:ea typeface="Nanum Gothic"/>
              <a:cs typeface="Nanum Gothic"/>
              <a:sym typeface="Nanum Gothic"/>
            </a:endParaRPr>
          </a:p>
          <a:p>
            <a:pPr marL="457200" lvl="0" indent="-317500" algn="l" rtl="0">
              <a:spcBef>
                <a:spcPts val="0"/>
              </a:spcBef>
              <a:spcAft>
                <a:spcPts val="0"/>
              </a:spcAft>
              <a:buSzPts val="1400"/>
              <a:buFont typeface="Nanum Gothic"/>
              <a:buAutoNum type="arabicPeriod"/>
            </a:pPr>
            <a:r>
              <a:rPr lang="ko">
                <a:latin typeface="Nanum Gothic"/>
                <a:ea typeface="Nanum Gothic"/>
                <a:cs typeface="Nanum Gothic"/>
                <a:sym typeface="Nanum Gothic"/>
              </a:rPr>
              <a:t>for _ in targets:</a:t>
            </a:r>
            <a:endParaRPr>
              <a:latin typeface="Nanum Gothic"/>
              <a:ea typeface="Nanum Gothic"/>
              <a:cs typeface="Nanum Gothic"/>
              <a:sym typeface="Nanum Gothic"/>
            </a:endParaRPr>
          </a:p>
          <a:p>
            <a:pPr marL="457200" lvl="0" indent="0" algn="l" rtl="0">
              <a:spcBef>
                <a:spcPts val="0"/>
              </a:spcBef>
              <a:spcAft>
                <a:spcPts val="0"/>
              </a:spcAft>
              <a:buNone/>
            </a:pPr>
            <a:r>
              <a:rPr lang="ko">
                <a:latin typeface="Nanum Gothic"/>
                <a:ea typeface="Nanum Gothic"/>
                <a:cs typeface="Nanum Gothic"/>
                <a:sym typeface="Nanum Gothic"/>
              </a:rPr>
              <a:t>for문을 이용하여, S</a:t>
            </a:r>
            <a:r>
              <a:rPr lang="ko" sz="1200">
                <a:solidFill>
                  <a:schemeClr val="dk1"/>
                </a:solidFill>
              </a:rPr>
              <a:t>→</a:t>
            </a:r>
            <a:r>
              <a:rPr lang="ko">
                <a:latin typeface="Nanum Gothic"/>
                <a:ea typeface="Nanum Gothic"/>
                <a:cs typeface="Nanum Gothic"/>
                <a:sym typeface="Nanum Gothic"/>
              </a:rPr>
              <a:t>A</a:t>
            </a:r>
            <a:r>
              <a:rPr lang="ko" sz="1200">
                <a:solidFill>
                  <a:schemeClr val="dk1"/>
                </a:solidFill>
              </a:rPr>
              <a:t>→</a:t>
            </a:r>
            <a:r>
              <a:rPr lang="ko">
                <a:latin typeface="Nanum Gothic"/>
                <a:ea typeface="Nanum Gothic"/>
                <a:cs typeface="Nanum Gothic"/>
                <a:sym typeface="Nanum Gothic"/>
              </a:rPr>
              <a:t>H</a:t>
            </a:r>
            <a:r>
              <a:rPr lang="ko" sz="1200">
                <a:solidFill>
                  <a:schemeClr val="dk1"/>
                </a:solidFill>
              </a:rPr>
              <a:t>→</a:t>
            </a:r>
            <a:r>
              <a:rPr lang="ko">
                <a:latin typeface="Nanum Gothic"/>
                <a:ea typeface="Nanum Gothic"/>
                <a:cs typeface="Nanum Gothic"/>
                <a:sym typeface="Nanum Gothic"/>
              </a:rPr>
              <a:t>S 의 문제를</a:t>
            </a:r>
            <a:endParaRPr>
              <a:latin typeface="Nanum Gothic"/>
              <a:ea typeface="Nanum Gothic"/>
              <a:cs typeface="Nanum Gothic"/>
              <a:sym typeface="Nanum Gothic"/>
            </a:endParaRPr>
          </a:p>
          <a:p>
            <a:pPr marL="457200" lvl="0" indent="0" algn="l" rtl="0">
              <a:spcBef>
                <a:spcPts val="0"/>
              </a:spcBef>
              <a:spcAft>
                <a:spcPts val="0"/>
              </a:spcAft>
              <a:buNone/>
            </a:pPr>
            <a:r>
              <a:rPr lang="ko">
                <a:latin typeface="Nanum Gothic"/>
                <a:ea typeface="Nanum Gothic"/>
                <a:cs typeface="Nanum Gothic"/>
                <a:sym typeface="Nanum Gothic"/>
              </a:rPr>
              <a:t>(S</a:t>
            </a:r>
            <a:r>
              <a:rPr lang="ko" sz="1200">
                <a:solidFill>
                  <a:schemeClr val="dk1"/>
                </a:solidFill>
              </a:rPr>
              <a:t>→</a:t>
            </a:r>
            <a:r>
              <a:rPr lang="ko">
                <a:latin typeface="Nanum Gothic"/>
                <a:ea typeface="Nanum Gothic"/>
                <a:cs typeface="Nanum Gothic"/>
                <a:sym typeface="Nanum Gothic"/>
              </a:rPr>
              <a:t>A), (A</a:t>
            </a:r>
            <a:r>
              <a:rPr lang="ko" sz="1200">
                <a:solidFill>
                  <a:schemeClr val="dk1"/>
                </a:solidFill>
              </a:rPr>
              <a:t>→</a:t>
            </a:r>
            <a:r>
              <a:rPr lang="ko">
                <a:latin typeface="Nanum Gothic"/>
                <a:ea typeface="Nanum Gothic"/>
                <a:cs typeface="Nanum Gothic"/>
                <a:sym typeface="Nanum Gothic"/>
              </a:rPr>
              <a:t>H), (H</a:t>
            </a:r>
            <a:r>
              <a:rPr lang="ko" sz="1200">
                <a:solidFill>
                  <a:schemeClr val="dk1"/>
                </a:solidFill>
              </a:rPr>
              <a:t>→</a:t>
            </a:r>
            <a:r>
              <a:rPr lang="ko">
                <a:latin typeface="Nanum Gothic"/>
                <a:ea typeface="Nanum Gothic"/>
                <a:cs typeface="Nanum Gothic"/>
                <a:sym typeface="Nanum Gothic"/>
              </a:rPr>
              <a:t>S)의 작은 문제로 나누어 주고,</a:t>
            </a:r>
            <a:endParaRPr>
              <a:latin typeface="Nanum Gothic"/>
              <a:ea typeface="Nanum Gothic"/>
              <a:cs typeface="Nanum Gothic"/>
              <a:sym typeface="Nanum Gothic"/>
            </a:endParaRPr>
          </a:p>
          <a:p>
            <a:pPr marL="457200" lvl="0" indent="0" algn="l" rtl="0">
              <a:spcBef>
                <a:spcPts val="0"/>
              </a:spcBef>
              <a:spcAft>
                <a:spcPts val="0"/>
              </a:spcAft>
              <a:buNone/>
            </a:pPr>
            <a:r>
              <a:rPr lang="ko">
                <a:latin typeface="Nanum Gothic"/>
                <a:ea typeface="Nanum Gothic"/>
                <a:cs typeface="Nanum Gothic"/>
                <a:sym typeface="Nanum Gothic"/>
              </a:rPr>
              <a:t>path_finder 메소드를 이용하여</a:t>
            </a:r>
            <a:endParaRPr>
              <a:latin typeface="Nanum Gothic"/>
              <a:ea typeface="Nanum Gothic"/>
              <a:cs typeface="Nanum Gothic"/>
              <a:sym typeface="Nanum Gothic"/>
            </a:endParaRPr>
          </a:p>
          <a:p>
            <a:pPr marL="457200" lvl="0" indent="0" algn="l" rtl="0">
              <a:spcBef>
                <a:spcPts val="0"/>
              </a:spcBef>
              <a:spcAft>
                <a:spcPts val="0"/>
              </a:spcAft>
              <a:buNone/>
            </a:pPr>
            <a:r>
              <a:rPr lang="ko">
                <a:latin typeface="Nanum Gothic"/>
                <a:ea typeface="Nanum Gothic"/>
                <a:cs typeface="Nanum Gothic"/>
                <a:sym typeface="Nanum Gothic"/>
              </a:rPr>
              <a:t>작은 문제들의 Optimal한 local_path를 구해줍니다.</a:t>
            </a:r>
            <a:endParaRPr>
              <a:latin typeface="Nanum Gothic"/>
              <a:ea typeface="Nanum Gothic"/>
              <a:cs typeface="Nanum Gothic"/>
              <a:sym typeface="Nanum Gothic"/>
            </a:endParaRPr>
          </a:p>
          <a:p>
            <a:pPr marL="457200" lvl="0" indent="0" algn="l" rtl="0">
              <a:spcBef>
                <a:spcPts val="0"/>
              </a:spcBef>
              <a:spcAft>
                <a:spcPts val="0"/>
              </a:spcAft>
              <a:buNone/>
            </a:pPr>
            <a:r>
              <a:rPr lang="ko">
                <a:latin typeface="Nanum Gothic"/>
                <a:ea typeface="Nanum Gothic"/>
                <a:cs typeface="Nanum Gothic"/>
                <a:sym typeface="Nanum Gothic"/>
              </a:rPr>
              <a:t>그리고 final_path에 local_path를 더해줍니다.</a:t>
            </a:r>
            <a:endParaRPr>
              <a:latin typeface="Nanum Gothic"/>
              <a:ea typeface="Nanum Gothic"/>
              <a:cs typeface="Nanum Gothic"/>
              <a:sym typeface="Nanum Gothic"/>
            </a:endParaRPr>
          </a:p>
          <a:p>
            <a:pPr marL="457200" lvl="0" indent="-317500" algn="l" rtl="0">
              <a:spcBef>
                <a:spcPts val="0"/>
              </a:spcBef>
              <a:spcAft>
                <a:spcPts val="0"/>
              </a:spcAft>
              <a:buSzPts val="1400"/>
              <a:buFont typeface="Nanum Gothic"/>
              <a:buAutoNum type="arabicPeriod"/>
            </a:pPr>
            <a:r>
              <a:rPr lang="ko">
                <a:latin typeface="Nanum Gothic"/>
                <a:ea typeface="Nanum Gothic"/>
                <a:cs typeface="Nanum Gothic"/>
                <a:sym typeface="Nanum Gothic"/>
              </a:rPr>
              <a:t>for 문이 끝나면, </a:t>
            </a:r>
            <a:r>
              <a:rPr lang="ko">
                <a:solidFill>
                  <a:schemeClr val="dk1"/>
                </a:solidFill>
                <a:latin typeface="Nanum Gothic"/>
                <a:ea typeface="Nanum Gothic"/>
                <a:cs typeface="Nanum Gothic"/>
                <a:sym typeface="Nanum Gothic"/>
              </a:rPr>
              <a:t>S</a:t>
            </a:r>
            <a:r>
              <a:rPr lang="ko" sz="1200">
                <a:solidFill>
                  <a:schemeClr val="dk1"/>
                </a:solidFill>
              </a:rPr>
              <a:t>→</a:t>
            </a:r>
            <a:r>
              <a:rPr lang="ko">
                <a:solidFill>
                  <a:schemeClr val="dk1"/>
                </a:solidFill>
                <a:latin typeface="Nanum Gothic"/>
                <a:ea typeface="Nanum Gothic"/>
                <a:cs typeface="Nanum Gothic"/>
                <a:sym typeface="Nanum Gothic"/>
              </a:rPr>
              <a:t>A</a:t>
            </a:r>
            <a:r>
              <a:rPr lang="ko" sz="1200">
                <a:solidFill>
                  <a:schemeClr val="dk1"/>
                </a:solidFill>
              </a:rPr>
              <a:t>→</a:t>
            </a:r>
            <a:r>
              <a:rPr lang="ko">
                <a:solidFill>
                  <a:schemeClr val="dk1"/>
                </a:solidFill>
                <a:latin typeface="Nanum Gothic"/>
                <a:ea typeface="Nanum Gothic"/>
                <a:cs typeface="Nanum Gothic"/>
                <a:sym typeface="Nanum Gothic"/>
              </a:rPr>
              <a:t>H</a:t>
            </a:r>
            <a:r>
              <a:rPr lang="ko" sz="1200">
                <a:solidFill>
                  <a:schemeClr val="dk1"/>
                </a:solidFill>
              </a:rPr>
              <a:t>→</a:t>
            </a:r>
            <a:r>
              <a:rPr lang="ko">
                <a:solidFill>
                  <a:schemeClr val="dk1"/>
                </a:solidFill>
                <a:latin typeface="Nanum Gothic"/>
                <a:ea typeface="Nanum Gothic"/>
                <a:cs typeface="Nanum Gothic"/>
                <a:sym typeface="Nanum Gothic"/>
              </a:rPr>
              <a:t>S에 대한 Optimal한 경로가 도출되게 됩니다.</a:t>
            </a:r>
            <a:endParaRPr>
              <a:latin typeface="Nanum Gothic"/>
              <a:ea typeface="Nanum Gothic"/>
              <a:cs typeface="Nanum Gothic"/>
              <a:sym typeface="Nanum Gothic"/>
            </a:endParaRPr>
          </a:p>
          <a:p>
            <a:pPr marL="0" lvl="0" indent="0" algn="l" rtl="0">
              <a:spcBef>
                <a:spcPts val="0"/>
              </a:spcBef>
              <a:spcAft>
                <a:spcPts val="0"/>
              </a:spcAft>
              <a:buNone/>
            </a:pPr>
            <a:endParaRPr>
              <a:latin typeface="Nanum Gothic"/>
              <a:ea typeface="Nanum Gothic"/>
              <a:cs typeface="Nanum Gothic"/>
              <a:sym typeface="Nanum Gothic"/>
            </a:endParaRPr>
          </a:p>
          <a:p>
            <a:pPr marL="0" lvl="0" indent="0" algn="l" rtl="0">
              <a:spcBef>
                <a:spcPts val="0"/>
              </a:spcBef>
              <a:spcAft>
                <a:spcPts val="0"/>
              </a:spcAft>
              <a:buNone/>
            </a:pPr>
            <a:endParaRPr>
              <a:latin typeface="Nanum Gothic"/>
              <a:ea typeface="Nanum Gothic"/>
              <a:cs typeface="Nanum Gothic"/>
              <a:sym typeface="Nanum Gothic"/>
            </a:endParaRPr>
          </a:p>
        </p:txBody>
      </p:sp>
      <p:pic>
        <p:nvPicPr>
          <p:cNvPr id="670" name="Google Shape;670;p70"/>
          <p:cNvPicPr preferRelativeResize="0"/>
          <p:nvPr/>
        </p:nvPicPr>
        <p:blipFill>
          <a:blip r:embed="rId3">
            <a:alphaModFix/>
          </a:blip>
          <a:stretch>
            <a:fillRect/>
          </a:stretch>
        </p:blipFill>
        <p:spPr>
          <a:xfrm>
            <a:off x="78123" y="669564"/>
            <a:ext cx="3764421" cy="4428175"/>
          </a:xfrm>
          <a:prstGeom prst="rect">
            <a:avLst/>
          </a:prstGeom>
          <a:noFill/>
          <a:ln>
            <a:noFill/>
          </a:ln>
        </p:spPr>
      </p:pic>
      <p:sp>
        <p:nvSpPr>
          <p:cNvPr id="671" name="Google Shape;671;p70"/>
          <p:cNvSpPr txBox="1">
            <a:spLocks noGrp="1"/>
          </p:cNvSpPr>
          <p:nvPr>
            <p:ph type="sldNum" idx="12"/>
          </p:nvPr>
        </p:nvSpPr>
        <p:spPr>
          <a:xfrm>
            <a:off x="8454058" y="4602142"/>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ltLang="ko"/>
              <a:t>56</a:t>
            </a:fld>
            <a:endParaRPr/>
          </a:p>
        </p:txBody>
      </p:sp>
      <p:sp>
        <p:nvSpPr>
          <p:cNvPr id="672" name="Google Shape;672;p70"/>
          <p:cNvSpPr txBox="1">
            <a:spLocks noGrp="1"/>
          </p:cNvSpPr>
          <p:nvPr>
            <p:ph type="title"/>
          </p:nvPr>
        </p:nvSpPr>
        <p:spPr>
          <a:xfrm>
            <a:off x="83100" y="10775"/>
            <a:ext cx="85206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ko"/>
              <a:t>Appendix #2. MQQ Algorithm Flow chart</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676"/>
        <p:cNvGrpSpPr/>
        <p:nvPr/>
      </p:nvGrpSpPr>
      <p:grpSpPr>
        <a:xfrm>
          <a:off x="0" y="0"/>
          <a:ext cx="0" cy="0"/>
          <a:chOff x="0" y="0"/>
          <a:chExt cx="0" cy="0"/>
        </a:xfrm>
      </p:grpSpPr>
      <p:sp>
        <p:nvSpPr>
          <p:cNvPr id="678" name="Google Shape;678;p71"/>
          <p:cNvSpPr txBox="1"/>
          <p:nvPr/>
        </p:nvSpPr>
        <p:spPr>
          <a:xfrm>
            <a:off x="3647100" y="795671"/>
            <a:ext cx="5496900" cy="363173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 dirty="0">
                <a:solidFill>
                  <a:schemeClr val="dk1"/>
                </a:solidFill>
                <a:latin typeface="Nanum Gothic"/>
                <a:ea typeface="Nanum Gothic"/>
                <a:cs typeface="Nanum Gothic"/>
                <a:sym typeface="Nanum Gothic"/>
              </a:rPr>
              <a:t>path_finder(start_point, end_point)함수</a:t>
            </a:r>
            <a:endParaRPr dirty="0">
              <a:solidFill>
                <a:schemeClr val="dk1"/>
              </a:solidFill>
              <a:latin typeface="Nanum Gothic"/>
              <a:ea typeface="Nanum Gothic"/>
              <a:cs typeface="Nanum Gothic"/>
              <a:sym typeface="Nanum Gothic"/>
            </a:endParaRPr>
          </a:p>
          <a:p>
            <a:pPr marL="457200" lvl="0" indent="-317500" algn="l" rtl="0">
              <a:spcBef>
                <a:spcPts val="0"/>
              </a:spcBef>
              <a:spcAft>
                <a:spcPts val="0"/>
              </a:spcAft>
              <a:buClr>
                <a:schemeClr val="dk1"/>
              </a:buClr>
              <a:buSzPts val="1400"/>
              <a:buFont typeface="Nanum Gothic"/>
              <a:buAutoNum type="arabicPeriod"/>
            </a:pPr>
            <a:r>
              <a:rPr lang="ko" dirty="0">
                <a:solidFill>
                  <a:schemeClr val="dk1"/>
                </a:solidFill>
                <a:latin typeface="Nanum Gothic"/>
                <a:ea typeface="Nanum Gothic"/>
                <a:cs typeface="Nanum Gothic"/>
                <a:sym typeface="Nanum Gothic"/>
              </a:rPr>
              <a:t>Q 테이블 초기화</a:t>
            </a:r>
            <a:endParaRPr dirty="0">
              <a:solidFill>
                <a:schemeClr val="dk1"/>
              </a:solidFill>
              <a:latin typeface="Nanum Gothic"/>
              <a:ea typeface="Nanum Gothic"/>
              <a:cs typeface="Nanum Gothic"/>
              <a:sym typeface="Nanum Gothic"/>
            </a:endParaRPr>
          </a:p>
          <a:p>
            <a:pPr marL="457200" lvl="0" indent="-317500" algn="l" rtl="0">
              <a:spcBef>
                <a:spcPts val="0"/>
              </a:spcBef>
              <a:spcAft>
                <a:spcPts val="0"/>
              </a:spcAft>
              <a:buClr>
                <a:schemeClr val="dk1"/>
              </a:buClr>
              <a:buSzPts val="1400"/>
              <a:buFont typeface="Nanum Gothic"/>
              <a:buAutoNum type="arabicPeriod"/>
            </a:pPr>
            <a:r>
              <a:rPr lang="ko" dirty="0">
                <a:solidFill>
                  <a:schemeClr val="dk1"/>
                </a:solidFill>
                <a:latin typeface="Nanum Gothic"/>
                <a:ea typeface="Nanum Gothic"/>
                <a:cs typeface="Nanum Gothic"/>
                <a:sym typeface="Nanum Gothic"/>
              </a:rPr>
              <a:t>start point, end point, done==False 설정</a:t>
            </a:r>
            <a:endParaRPr dirty="0">
              <a:solidFill>
                <a:schemeClr val="dk1"/>
              </a:solidFill>
              <a:latin typeface="Nanum Gothic"/>
              <a:ea typeface="Nanum Gothic"/>
              <a:cs typeface="Nanum Gothic"/>
              <a:sym typeface="Nanum Gothic"/>
            </a:endParaRPr>
          </a:p>
          <a:p>
            <a:pPr marL="457200" lvl="0" indent="-317500" algn="l" rtl="0">
              <a:spcBef>
                <a:spcPts val="0"/>
              </a:spcBef>
              <a:spcAft>
                <a:spcPts val="0"/>
              </a:spcAft>
              <a:buClr>
                <a:schemeClr val="dk1"/>
              </a:buClr>
              <a:buSzPts val="1400"/>
              <a:buFont typeface="Nanum Gothic"/>
              <a:buAutoNum type="arabicPeriod"/>
            </a:pPr>
            <a:r>
              <a:rPr lang="ko" dirty="0">
                <a:solidFill>
                  <a:schemeClr val="dk1"/>
                </a:solidFill>
                <a:latin typeface="Nanum Gothic"/>
                <a:ea typeface="Nanum Gothic"/>
                <a:cs typeface="Nanum Gothic"/>
                <a:sym typeface="Nanum Gothic"/>
              </a:rPr>
              <a:t>while Q테이블이 수렴할 때 까지 반복:</a:t>
            </a:r>
            <a:endParaRPr lang="en-US" altLang="ko" dirty="0">
              <a:solidFill>
                <a:schemeClr val="dk1"/>
              </a:solidFill>
              <a:latin typeface="Nanum Gothic"/>
              <a:ea typeface="Nanum Gothic"/>
              <a:cs typeface="Nanum Gothic"/>
              <a:sym typeface="Nanum Gothic"/>
            </a:endParaRPr>
          </a:p>
          <a:p>
            <a:pPr marL="457200" lvl="0" indent="-317500" algn="l" rtl="0">
              <a:spcBef>
                <a:spcPts val="0"/>
              </a:spcBef>
              <a:spcAft>
                <a:spcPts val="0"/>
              </a:spcAft>
              <a:buClr>
                <a:schemeClr val="dk1"/>
              </a:buClr>
              <a:buSzPts val="1400"/>
              <a:buFont typeface="Nanum Gothic"/>
              <a:buAutoNum type="arabicPeriod"/>
            </a:pPr>
            <a:endParaRPr dirty="0">
              <a:solidFill>
                <a:schemeClr val="dk1"/>
              </a:solidFill>
              <a:latin typeface="Nanum Gothic"/>
              <a:ea typeface="Nanum Gothic"/>
              <a:cs typeface="Nanum Gothic"/>
              <a:sym typeface="Nanum Gothic"/>
            </a:endParaRPr>
          </a:p>
          <a:p>
            <a:pPr marL="0" lvl="0" indent="0" algn="l" rtl="0">
              <a:spcBef>
                <a:spcPts val="0"/>
              </a:spcBef>
              <a:spcAft>
                <a:spcPts val="0"/>
              </a:spcAft>
              <a:buNone/>
            </a:pPr>
            <a:r>
              <a:rPr lang="ko" dirty="0">
                <a:solidFill>
                  <a:schemeClr val="dk1"/>
                </a:solidFill>
                <a:latin typeface="Nanum Gothic"/>
                <a:ea typeface="Nanum Gothic"/>
                <a:cs typeface="Nanum Gothic"/>
                <a:sym typeface="Nanum Gothic"/>
              </a:rPr>
              <a:t>	&lt;Q러닝&gt;</a:t>
            </a:r>
            <a:endParaRPr dirty="0">
              <a:solidFill>
                <a:schemeClr val="dk1"/>
              </a:solidFill>
              <a:latin typeface="Nanum Gothic"/>
              <a:ea typeface="Nanum Gothic"/>
              <a:cs typeface="Nanum Gothic"/>
              <a:sym typeface="Nanum Gothic"/>
            </a:endParaRPr>
          </a:p>
          <a:p>
            <a:pPr marL="914400" lvl="0" indent="-317500" algn="l" rtl="0">
              <a:spcBef>
                <a:spcPts val="0"/>
              </a:spcBef>
              <a:spcAft>
                <a:spcPts val="0"/>
              </a:spcAft>
              <a:buClr>
                <a:schemeClr val="dk1"/>
              </a:buClr>
              <a:buSzPts val="1400"/>
              <a:buFont typeface="Nanum Gothic"/>
              <a:buAutoNum type="alphaLcPeriod"/>
            </a:pPr>
            <a:r>
              <a:rPr lang="ko" dirty="0">
                <a:solidFill>
                  <a:schemeClr val="dk1"/>
                </a:solidFill>
                <a:latin typeface="Nanum Gothic"/>
                <a:ea typeface="Nanum Gothic"/>
                <a:cs typeface="Nanum Gothic"/>
                <a:sym typeface="Nanum Gothic"/>
              </a:rPr>
              <a:t>Agent가 현재 state를 보고 action을 결정</a:t>
            </a:r>
            <a:endParaRPr dirty="0">
              <a:solidFill>
                <a:schemeClr val="dk1"/>
              </a:solidFill>
              <a:latin typeface="Nanum Gothic"/>
              <a:ea typeface="Nanum Gothic"/>
              <a:cs typeface="Nanum Gothic"/>
              <a:sym typeface="Nanum Gothic"/>
            </a:endParaRPr>
          </a:p>
          <a:p>
            <a:pPr marL="0" lvl="0" indent="0" algn="l" rtl="0">
              <a:spcBef>
                <a:spcPts val="0"/>
              </a:spcBef>
              <a:spcAft>
                <a:spcPts val="0"/>
              </a:spcAft>
              <a:buNone/>
            </a:pPr>
            <a:r>
              <a:rPr lang="ko" dirty="0">
                <a:solidFill>
                  <a:schemeClr val="dk1"/>
                </a:solidFill>
                <a:latin typeface="Nanum Gothic"/>
                <a:ea typeface="Nanum Gothic"/>
                <a:cs typeface="Nanum Gothic"/>
                <a:sym typeface="Nanum Gothic"/>
              </a:rPr>
              <a:t>	</a:t>
            </a:r>
            <a:r>
              <a:rPr lang="en-US" altLang="ko" dirty="0">
                <a:solidFill>
                  <a:schemeClr val="dk1"/>
                </a:solidFill>
                <a:latin typeface="Nanum Gothic"/>
                <a:ea typeface="Nanum Gothic"/>
                <a:cs typeface="Nanum Gothic"/>
                <a:sym typeface="Nanum Gothic"/>
              </a:rPr>
              <a:t> </a:t>
            </a:r>
            <a:r>
              <a:rPr lang="en-US" altLang="ko" dirty="0">
                <a:solidFill>
                  <a:schemeClr val="dk1"/>
                </a:solidFill>
                <a:latin typeface="Nanum Gothic"/>
                <a:ea typeface="Nanum Gothic"/>
                <a:cs typeface="Nanum Gothic"/>
                <a:sym typeface="Wingdings" panose="05000000000000000000" pitchFamily="2" charset="2"/>
              </a:rPr>
              <a:t> </a:t>
            </a:r>
            <a:r>
              <a:rPr lang="ko" dirty="0">
                <a:solidFill>
                  <a:schemeClr val="dk1"/>
                </a:solidFill>
                <a:latin typeface="Nanum Gothic"/>
                <a:ea typeface="Nanum Gothic"/>
                <a:cs typeface="Nanum Gothic"/>
                <a:sym typeface="Nanum Gothic"/>
              </a:rPr>
              <a:t>초반엔 랜덤행동, 후반으로 갈 수록 학습된 정보 이용</a:t>
            </a:r>
            <a:endParaRPr dirty="0">
              <a:solidFill>
                <a:schemeClr val="dk1"/>
              </a:solidFill>
              <a:latin typeface="Nanum Gothic"/>
              <a:ea typeface="Nanum Gothic"/>
              <a:cs typeface="Nanum Gothic"/>
              <a:sym typeface="Nanum Gothic"/>
            </a:endParaRPr>
          </a:p>
          <a:p>
            <a:pPr marL="914400" lvl="0" indent="-317500" algn="l" rtl="0">
              <a:spcBef>
                <a:spcPts val="0"/>
              </a:spcBef>
              <a:spcAft>
                <a:spcPts val="0"/>
              </a:spcAft>
              <a:buClr>
                <a:schemeClr val="dk1"/>
              </a:buClr>
              <a:buSzPts val="1400"/>
              <a:buFont typeface="Nanum Gothic"/>
              <a:buAutoNum type="alphaLcPeriod"/>
            </a:pPr>
            <a:r>
              <a:rPr lang="ko" dirty="0">
                <a:solidFill>
                  <a:schemeClr val="dk1"/>
                </a:solidFill>
                <a:latin typeface="Nanum Gothic"/>
                <a:ea typeface="Nanum Gothic"/>
                <a:cs typeface="Nanum Gothic"/>
                <a:sym typeface="Nanum Gothic"/>
              </a:rPr>
              <a:t>해당 state에 action을 하면 다음 state가 어떻게 되는지,</a:t>
            </a:r>
            <a:endParaRPr dirty="0">
              <a:solidFill>
                <a:schemeClr val="dk1"/>
              </a:solidFill>
              <a:latin typeface="Nanum Gothic"/>
              <a:ea typeface="Nanum Gothic"/>
              <a:cs typeface="Nanum Gothic"/>
              <a:sym typeface="Nanum Gothic"/>
            </a:endParaRPr>
          </a:p>
          <a:p>
            <a:pPr marL="0" lvl="0" indent="0" algn="l" rtl="0">
              <a:spcBef>
                <a:spcPts val="0"/>
              </a:spcBef>
              <a:spcAft>
                <a:spcPts val="0"/>
              </a:spcAft>
              <a:buNone/>
            </a:pPr>
            <a:r>
              <a:rPr lang="ko" dirty="0">
                <a:solidFill>
                  <a:schemeClr val="dk1"/>
                </a:solidFill>
                <a:latin typeface="Nanum Gothic"/>
                <a:ea typeface="Nanum Gothic"/>
                <a:cs typeface="Nanum Gothic"/>
                <a:sym typeface="Nanum Gothic"/>
              </a:rPr>
              <a:t>	보상, done값을 Environment로 부터 받음.</a:t>
            </a:r>
            <a:endParaRPr dirty="0">
              <a:solidFill>
                <a:schemeClr val="dk1"/>
              </a:solidFill>
              <a:latin typeface="Nanum Gothic"/>
              <a:ea typeface="Nanum Gothic"/>
              <a:cs typeface="Nanum Gothic"/>
              <a:sym typeface="Nanum Gothic"/>
            </a:endParaRPr>
          </a:p>
          <a:p>
            <a:pPr marL="914400" lvl="0" indent="-317500" algn="l" rtl="0">
              <a:spcBef>
                <a:spcPts val="0"/>
              </a:spcBef>
              <a:spcAft>
                <a:spcPts val="0"/>
              </a:spcAft>
              <a:buClr>
                <a:schemeClr val="dk1"/>
              </a:buClr>
              <a:buSzPts val="1400"/>
              <a:buFont typeface="Nanum Gothic"/>
              <a:buAutoNum type="alphaLcPeriod"/>
            </a:pPr>
            <a:r>
              <a:rPr lang="ko" dirty="0">
                <a:solidFill>
                  <a:schemeClr val="dk1"/>
                </a:solidFill>
                <a:latin typeface="Nanum Gothic"/>
                <a:ea typeface="Nanum Gothic"/>
                <a:cs typeface="Nanum Gothic"/>
                <a:sym typeface="Nanum Gothic"/>
              </a:rPr>
              <a:t>Agent는 행동의 결과에 대해 Q테이블을 업데이트</a:t>
            </a:r>
            <a:endParaRPr dirty="0">
              <a:solidFill>
                <a:schemeClr val="dk1"/>
              </a:solidFill>
              <a:latin typeface="Nanum Gothic"/>
              <a:ea typeface="Nanum Gothic"/>
              <a:cs typeface="Nanum Gothic"/>
              <a:sym typeface="Nanum Gothic"/>
            </a:endParaRPr>
          </a:p>
          <a:p>
            <a:pPr marL="914400" lvl="0" indent="0" algn="l" rtl="0">
              <a:spcBef>
                <a:spcPts val="0"/>
              </a:spcBef>
              <a:spcAft>
                <a:spcPts val="0"/>
              </a:spcAft>
              <a:buNone/>
            </a:pPr>
            <a:endParaRPr dirty="0">
              <a:solidFill>
                <a:schemeClr val="dk1"/>
              </a:solidFill>
              <a:latin typeface="Nanum Gothic"/>
              <a:ea typeface="Nanum Gothic"/>
              <a:cs typeface="Nanum Gothic"/>
              <a:sym typeface="Nanum Gothic"/>
            </a:endParaRPr>
          </a:p>
          <a:p>
            <a:pPr marL="914400" lvl="0" indent="0" algn="l" rtl="0">
              <a:spcBef>
                <a:spcPts val="0"/>
              </a:spcBef>
              <a:spcAft>
                <a:spcPts val="0"/>
              </a:spcAft>
              <a:buNone/>
            </a:pPr>
            <a:endParaRPr dirty="0">
              <a:solidFill>
                <a:schemeClr val="dk1"/>
              </a:solidFill>
              <a:latin typeface="Nanum Gothic"/>
              <a:ea typeface="Nanum Gothic"/>
              <a:cs typeface="Nanum Gothic"/>
              <a:sym typeface="Nanum Gothic"/>
            </a:endParaRPr>
          </a:p>
          <a:p>
            <a:pPr marL="0" lvl="0" indent="0" algn="l" rtl="0">
              <a:spcBef>
                <a:spcPts val="0"/>
              </a:spcBef>
              <a:spcAft>
                <a:spcPts val="0"/>
              </a:spcAft>
              <a:buNone/>
            </a:pPr>
            <a:endParaRPr dirty="0">
              <a:solidFill>
                <a:schemeClr val="dk1"/>
              </a:solidFill>
              <a:latin typeface="Nanum Gothic"/>
              <a:ea typeface="Nanum Gothic"/>
              <a:cs typeface="Nanum Gothic"/>
              <a:sym typeface="Nanum Gothic"/>
            </a:endParaRPr>
          </a:p>
          <a:p>
            <a:pPr marL="0" lvl="0" indent="0" algn="l" rtl="0">
              <a:spcBef>
                <a:spcPts val="0"/>
              </a:spcBef>
              <a:spcAft>
                <a:spcPts val="0"/>
              </a:spcAft>
              <a:buNone/>
            </a:pPr>
            <a:r>
              <a:rPr lang="ko" dirty="0">
                <a:solidFill>
                  <a:schemeClr val="dk1"/>
                </a:solidFill>
                <a:latin typeface="Nanum Gothic"/>
                <a:ea typeface="Nanum Gothic"/>
                <a:cs typeface="Nanum Gothic"/>
                <a:sym typeface="Nanum Gothic"/>
              </a:rPr>
              <a:t>4. 수렴된 Q테이블을 가져와 optimal_path 메소드를 이용하여 local_path를 구합니다.</a:t>
            </a:r>
            <a:endParaRPr dirty="0">
              <a:solidFill>
                <a:schemeClr val="dk1"/>
              </a:solidFill>
              <a:latin typeface="Nanum Gothic"/>
              <a:ea typeface="Nanum Gothic"/>
              <a:cs typeface="Nanum Gothic"/>
              <a:sym typeface="Nanum Gothic"/>
            </a:endParaRPr>
          </a:p>
        </p:txBody>
      </p:sp>
      <p:sp>
        <p:nvSpPr>
          <p:cNvPr id="679" name="Google Shape;679;p71"/>
          <p:cNvSpPr/>
          <p:nvPr/>
        </p:nvSpPr>
        <p:spPr>
          <a:xfrm>
            <a:off x="4175458" y="1887184"/>
            <a:ext cx="4827300" cy="1490586"/>
          </a:xfrm>
          <a:prstGeom prst="rect">
            <a:avLst/>
          </a:prstGeom>
          <a:solidFill>
            <a:srgbClr val="002AFF">
              <a:alpha val="9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680" name="Google Shape;680;p71"/>
          <p:cNvPicPr preferRelativeResize="0"/>
          <p:nvPr/>
        </p:nvPicPr>
        <p:blipFill rotWithShape="1">
          <a:blip r:embed="rId3">
            <a:alphaModFix/>
          </a:blip>
          <a:srcRect t="1920" b="-1920"/>
          <a:stretch/>
        </p:blipFill>
        <p:spPr>
          <a:xfrm>
            <a:off x="53825" y="664344"/>
            <a:ext cx="3583988" cy="4506300"/>
          </a:xfrm>
          <a:prstGeom prst="rect">
            <a:avLst/>
          </a:prstGeom>
          <a:noFill/>
          <a:ln>
            <a:noFill/>
          </a:ln>
        </p:spPr>
      </p:pic>
      <p:sp>
        <p:nvSpPr>
          <p:cNvPr id="681" name="Google Shape;681;p71"/>
          <p:cNvSpPr txBox="1">
            <a:spLocks noGrp="1"/>
          </p:cNvSpPr>
          <p:nvPr>
            <p:ph type="sldNum" idx="12"/>
          </p:nvPr>
        </p:nvSpPr>
        <p:spPr>
          <a:xfrm>
            <a:off x="8454058" y="4602142"/>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ltLang="ko"/>
              <a:t>57</a:t>
            </a:fld>
            <a:endParaRPr/>
          </a:p>
        </p:txBody>
      </p:sp>
      <p:sp>
        <p:nvSpPr>
          <p:cNvPr id="682" name="Google Shape;682;p71"/>
          <p:cNvSpPr txBox="1">
            <a:spLocks noGrp="1"/>
          </p:cNvSpPr>
          <p:nvPr>
            <p:ph type="title"/>
          </p:nvPr>
        </p:nvSpPr>
        <p:spPr>
          <a:xfrm>
            <a:off x="83100" y="10775"/>
            <a:ext cx="85206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ko"/>
              <a:t>Appendix #2. MQQ Algorithm Flow chart</a:t>
            </a:r>
            <a:endParaRPr/>
          </a:p>
        </p:txBody>
      </p:sp>
      <p:pic>
        <p:nvPicPr>
          <p:cNvPr id="677" name="Google Shape;677;p71"/>
          <p:cNvPicPr preferRelativeResize="0"/>
          <p:nvPr/>
        </p:nvPicPr>
        <p:blipFill rotWithShape="1">
          <a:blip r:embed="rId4">
            <a:alphaModFix/>
          </a:blip>
          <a:srcRect t="22914" b="27837"/>
          <a:stretch/>
        </p:blipFill>
        <p:spPr>
          <a:xfrm>
            <a:off x="4206425" y="3465139"/>
            <a:ext cx="4397275" cy="381600"/>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686"/>
        <p:cNvGrpSpPr/>
        <p:nvPr/>
      </p:nvGrpSpPr>
      <p:grpSpPr>
        <a:xfrm>
          <a:off x="0" y="0"/>
          <a:ext cx="0" cy="0"/>
          <a:chOff x="0" y="0"/>
          <a:chExt cx="0" cy="0"/>
        </a:xfrm>
      </p:grpSpPr>
      <p:pic>
        <p:nvPicPr>
          <p:cNvPr id="687" name="Google Shape;687;p72"/>
          <p:cNvPicPr preferRelativeResize="0"/>
          <p:nvPr/>
        </p:nvPicPr>
        <p:blipFill>
          <a:blip r:embed="rId3">
            <a:alphaModFix/>
          </a:blip>
          <a:stretch>
            <a:fillRect/>
          </a:stretch>
        </p:blipFill>
        <p:spPr>
          <a:xfrm>
            <a:off x="5266825" y="1112250"/>
            <a:ext cx="3378175" cy="3753525"/>
          </a:xfrm>
          <a:prstGeom prst="rect">
            <a:avLst/>
          </a:prstGeom>
          <a:noFill/>
          <a:ln>
            <a:noFill/>
          </a:ln>
        </p:spPr>
      </p:pic>
      <p:sp>
        <p:nvSpPr>
          <p:cNvPr id="688" name="Google Shape;688;p72"/>
          <p:cNvSpPr txBox="1">
            <a:spLocks noGrp="1"/>
          </p:cNvSpPr>
          <p:nvPr>
            <p:ph type="title" idx="3"/>
          </p:nvPr>
        </p:nvSpPr>
        <p:spPr>
          <a:xfrm>
            <a:off x="83100" y="10775"/>
            <a:ext cx="85206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ko"/>
              <a:t>Appendix #3. 휴리스틱 알고리즘 </a:t>
            </a:r>
            <a:endParaRPr/>
          </a:p>
        </p:txBody>
      </p:sp>
      <p:sp>
        <p:nvSpPr>
          <p:cNvPr id="689" name="Google Shape;689;p72"/>
          <p:cNvSpPr txBox="1">
            <a:spLocks noGrp="1"/>
          </p:cNvSpPr>
          <p:nvPr>
            <p:ph type="body" idx="1"/>
          </p:nvPr>
        </p:nvSpPr>
        <p:spPr>
          <a:xfrm>
            <a:off x="159300" y="1524025"/>
            <a:ext cx="4984200" cy="3146100"/>
          </a:xfrm>
          <a:prstGeom prst="rect">
            <a:avLst/>
          </a:prstGeom>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ko" sz="1600">
                <a:solidFill>
                  <a:schemeClr val="dk1"/>
                </a:solidFill>
              </a:rPr>
              <a:t>주어진 목표가 시계방향 순으로 있음에 착안</a:t>
            </a:r>
            <a:endParaRPr sz="1600">
              <a:solidFill>
                <a:schemeClr val="dk1"/>
              </a:solidFill>
            </a:endParaRPr>
          </a:p>
          <a:p>
            <a:pPr marL="457200" lvl="0" indent="-342900" algn="l" rtl="0">
              <a:lnSpc>
                <a:spcPct val="115000"/>
              </a:lnSpc>
              <a:spcBef>
                <a:spcPts val="1200"/>
              </a:spcBef>
              <a:spcAft>
                <a:spcPts val="0"/>
              </a:spcAft>
              <a:buClr>
                <a:schemeClr val="dk1"/>
              </a:buClr>
              <a:buSzPts val="1800"/>
              <a:buAutoNum type="arabicPeriod"/>
            </a:pPr>
            <a:r>
              <a:rPr lang="ko" sz="1700">
                <a:solidFill>
                  <a:schemeClr val="dk1"/>
                </a:solidFill>
              </a:rPr>
              <a:t>과거에</a:t>
            </a:r>
            <a:r>
              <a:rPr lang="ko" sz="1600">
                <a:solidFill>
                  <a:schemeClr val="dk1"/>
                </a:solidFill>
              </a:rPr>
              <a:t> 이동한 방향에 따라 Agent의 방향 설정</a:t>
            </a:r>
            <a:endParaRPr sz="1600">
              <a:solidFill>
                <a:schemeClr val="dk1"/>
              </a:solidFill>
            </a:endParaRPr>
          </a:p>
          <a:p>
            <a:pPr marL="457200" lvl="0" indent="-317500" algn="l" rtl="0">
              <a:lnSpc>
                <a:spcPct val="115000"/>
              </a:lnSpc>
              <a:spcBef>
                <a:spcPts val="0"/>
              </a:spcBef>
              <a:spcAft>
                <a:spcPts val="0"/>
              </a:spcAft>
              <a:buClr>
                <a:schemeClr val="dk1"/>
              </a:buClr>
              <a:buSzPts val="1400"/>
              <a:buChar char="-"/>
            </a:pPr>
            <a:r>
              <a:rPr lang="ko" sz="1400">
                <a:solidFill>
                  <a:schemeClr val="dk1"/>
                </a:solidFill>
              </a:rPr>
              <a:t>초기값 위, 이후 이동한 방향이 바라보는 방향</a:t>
            </a:r>
            <a:endParaRPr sz="1400">
              <a:solidFill>
                <a:schemeClr val="dk1"/>
              </a:solidFill>
            </a:endParaRPr>
          </a:p>
          <a:p>
            <a:pPr marL="457200" lvl="0" indent="-330200" algn="l" rtl="0">
              <a:lnSpc>
                <a:spcPct val="115000"/>
              </a:lnSpc>
              <a:spcBef>
                <a:spcPts val="0"/>
              </a:spcBef>
              <a:spcAft>
                <a:spcPts val="0"/>
              </a:spcAft>
              <a:buClr>
                <a:schemeClr val="dk1"/>
              </a:buClr>
              <a:buSzPts val="1600"/>
              <a:buAutoNum type="arabicPeriod"/>
            </a:pPr>
            <a:r>
              <a:rPr lang="ko" sz="1600">
                <a:solidFill>
                  <a:schemeClr val="dk1"/>
                </a:solidFill>
              </a:rPr>
              <a:t>왼쪽에 장애물이 없으면 왼쪽으로 이동</a:t>
            </a:r>
            <a:endParaRPr sz="1600">
              <a:solidFill>
                <a:schemeClr val="dk1"/>
              </a:solidFill>
            </a:endParaRPr>
          </a:p>
          <a:p>
            <a:pPr marL="457200" lvl="0" indent="-330200" algn="l" rtl="0">
              <a:lnSpc>
                <a:spcPct val="115000"/>
              </a:lnSpc>
              <a:spcBef>
                <a:spcPts val="0"/>
              </a:spcBef>
              <a:spcAft>
                <a:spcPts val="0"/>
              </a:spcAft>
              <a:buClr>
                <a:schemeClr val="dk1"/>
              </a:buClr>
              <a:buSzPts val="1600"/>
              <a:buAutoNum type="arabicPeriod"/>
            </a:pPr>
            <a:r>
              <a:rPr lang="ko" sz="1600">
                <a:solidFill>
                  <a:schemeClr val="dk1"/>
                </a:solidFill>
              </a:rPr>
              <a:t>왼쪽에 장애물이 있으면 위쪽으로 이동</a:t>
            </a:r>
            <a:endParaRPr sz="1600">
              <a:solidFill>
                <a:schemeClr val="dk1"/>
              </a:solidFill>
            </a:endParaRPr>
          </a:p>
          <a:p>
            <a:pPr marL="457200" lvl="0" indent="-330200" algn="l" rtl="0">
              <a:lnSpc>
                <a:spcPct val="115000"/>
              </a:lnSpc>
              <a:spcBef>
                <a:spcPts val="0"/>
              </a:spcBef>
              <a:spcAft>
                <a:spcPts val="0"/>
              </a:spcAft>
              <a:buClr>
                <a:schemeClr val="dk1"/>
              </a:buClr>
              <a:buSzPts val="1600"/>
              <a:buAutoNum type="arabicPeriod"/>
            </a:pPr>
            <a:r>
              <a:rPr lang="ko" sz="1600">
                <a:solidFill>
                  <a:schemeClr val="dk1"/>
                </a:solidFill>
              </a:rPr>
              <a:t>왼쪽, 위쪽에 장애물이 있으면 오른쪽으로 이동</a:t>
            </a:r>
            <a:endParaRPr sz="1600">
              <a:solidFill>
                <a:schemeClr val="dk1"/>
              </a:solidFill>
            </a:endParaRPr>
          </a:p>
          <a:p>
            <a:pPr marL="457200" lvl="0" indent="-330200" algn="l" rtl="0">
              <a:lnSpc>
                <a:spcPct val="115000"/>
              </a:lnSpc>
              <a:spcBef>
                <a:spcPts val="0"/>
              </a:spcBef>
              <a:spcAft>
                <a:spcPts val="0"/>
              </a:spcAft>
              <a:buClr>
                <a:schemeClr val="dk1"/>
              </a:buClr>
              <a:buSzPts val="1600"/>
              <a:buAutoNum type="arabicPeriod"/>
            </a:pPr>
            <a:r>
              <a:rPr lang="ko" sz="1600">
                <a:solidFill>
                  <a:schemeClr val="dk1"/>
                </a:solidFill>
              </a:rPr>
              <a:t>왼쪽, 위쪽, 오른쪽에 장애물이 있으면 뒤로 이동</a:t>
            </a:r>
            <a:endParaRPr sz="1600">
              <a:solidFill>
                <a:schemeClr val="dk1"/>
              </a:solidFill>
            </a:endParaRPr>
          </a:p>
          <a:p>
            <a:pPr marL="457200" lvl="0" indent="-330200" algn="l" rtl="0">
              <a:lnSpc>
                <a:spcPct val="150000"/>
              </a:lnSpc>
              <a:spcBef>
                <a:spcPts val="0"/>
              </a:spcBef>
              <a:spcAft>
                <a:spcPts val="0"/>
              </a:spcAft>
              <a:buClr>
                <a:schemeClr val="dk1"/>
              </a:buClr>
              <a:buSzPts val="1600"/>
              <a:buAutoNum type="arabicPeriod"/>
            </a:pPr>
            <a:r>
              <a:rPr lang="ko" sz="1600">
                <a:solidFill>
                  <a:schemeClr val="dk1"/>
                </a:solidFill>
              </a:rPr>
              <a:t>시작지점에 돌아오면 종료</a:t>
            </a:r>
            <a:endParaRPr sz="1600">
              <a:solidFill>
                <a:schemeClr val="dk1"/>
              </a:solidFill>
            </a:endParaRPr>
          </a:p>
          <a:p>
            <a:pPr marL="0" lvl="0" indent="0" algn="l" rtl="0">
              <a:lnSpc>
                <a:spcPct val="115000"/>
              </a:lnSpc>
              <a:spcBef>
                <a:spcPts val="1200"/>
              </a:spcBef>
              <a:spcAft>
                <a:spcPts val="1200"/>
              </a:spcAft>
              <a:buNone/>
            </a:pPr>
            <a:endParaRPr sz="1400">
              <a:solidFill>
                <a:schemeClr val="dk1"/>
              </a:solidFill>
            </a:endParaRPr>
          </a:p>
        </p:txBody>
      </p:sp>
      <p:sp>
        <p:nvSpPr>
          <p:cNvPr id="690" name="Google Shape;690;p72"/>
          <p:cNvSpPr txBox="1">
            <a:spLocks noGrp="1"/>
          </p:cNvSpPr>
          <p:nvPr>
            <p:ph type="title"/>
          </p:nvPr>
        </p:nvSpPr>
        <p:spPr>
          <a:xfrm>
            <a:off x="83100" y="682500"/>
            <a:ext cx="8520600" cy="4926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ko"/>
              <a:t>1) 좌수법 (Left Hand Rule)</a:t>
            </a:r>
            <a:endParaRPr/>
          </a:p>
        </p:txBody>
      </p:sp>
      <p:sp>
        <p:nvSpPr>
          <p:cNvPr id="691" name="Google Shape;691;p72"/>
          <p:cNvSpPr txBox="1">
            <a:spLocks noGrp="1"/>
          </p:cNvSpPr>
          <p:nvPr>
            <p:ph type="sldNum" idx="12"/>
          </p:nvPr>
        </p:nvSpPr>
        <p:spPr>
          <a:xfrm>
            <a:off x="8454058" y="4602142"/>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ltLang="ko"/>
              <a:t>58</a:t>
            </a:fld>
            <a:endParaRPr/>
          </a:p>
        </p:txBody>
      </p:sp>
      <p:pic>
        <p:nvPicPr>
          <p:cNvPr id="692" name="Google Shape;692;p72"/>
          <p:cNvPicPr preferRelativeResize="0"/>
          <p:nvPr/>
        </p:nvPicPr>
        <p:blipFill>
          <a:blip r:embed="rId4">
            <a:alphaModFix/>
          </a:blip>
          <a:stretch>
            <a:fillRect/>
          </a:stretch>
        </p:blipFill>
        <p:spPr>
          <a:xfrm>
            <a:off x="5266825" y="1112250"/>
            <a:ext cx="3378175" cy="3753516"/>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696"/>
        <p:cNvGrpSpPr/>
        <p:nvPr/>
      </p:nvGrpSpPr>
      <p:grpSpPr>
        <a:xfrm>
          <a:off x="0" y="0"/>
          <a:ext cx="0" cy="0"/>
          <a:chOff x="0" y="0"/>
          <a:chExt cx="0" cy="0"/>
        </a:xfrm>
      </p:grpSpPr>
      <p:sp>
        <p:nvSpPr>
          <p:cNvPr id="697" name="Google Shape;697;p73"/>
          <p:cNvSpPr txBox="1">
            <a:spLocks noGrp="1"/>
          </p:cNvSpPr>
          <p:nvPr>
            <p:ph type="title" idx="3"/>
          </p:nvPr>
        </p:nvSpPr>
        <p:spPr>
          <a:xfrm>
            <a:off x="83100" y="10775"/>
            <a:ext cx="85206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ko"/>
              <a:t>Appendix #3. 휴리스틱 알고리즘  </a:t>
            </a:r>
            <a:endParaRPr/>
          </a:p>
        </p:txBody>
      </p:sp>
      <p:sp>
        <p:nvSpPr>
          <p:cNvPr id="698" name="Google Shape;698;p73"/>
          <p:cNvSpPr txBox="1">
            <a:spLocks noGrp="1"/>
          </p:cNvSpPr>
          <p:nvPr>
            <p:ph type="title"/>
          </p:nvPr>
        </p:nvSpPr>
        <p:spPr>
          <a:xfrm>
            <a:off x="83100" y="682500"/>
            <a:ext cx="8520600" cy="4926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ko"/>
              <a:t>2) A* 알고리즘</a:t>
            </a:r>
            <a:endParaRPr/>
          </a:p>
        </p:txBody>
      </p:sp>
      <p:pic>
        <p:nvPicPr>
          <p:cNvPr id="699" name="Google Shape;699;p73"/>
          <p:cNvPicPr preferRelativeResize="0"/>
          <p:nvPr/>
        </p:nvPicPr>
        <p:blipFill>
          <a:blip r:embed="rId3">
            <a:alphaModFix/>
          </a:blip>
          <a:stretch>
            <a:fillRect/>
          </a:stretch>
        </p:blipFill>
        <p:spPr>
          <a:xfrm>
            <a:off x="5266825" y="1112250"/>
            <a:ext cx="3378175" cy="3753536"/>
          </a:xfrm>
          <a:prstGeom prst="rect">
            <a:avLst/>
          </a:prstGeom>
          <a:noFill/>
          <a:ln>
            <a:noFill/>
          </a:ln>
        </p:spPr>
      </p:pic>
      <p:sp>
        <p:nvSpPr>
          <p:cNvPr id="700" name="Google Shape;700;p73"/>
          <p:cNvSpPr txBox="1">
            <a:spLocks noGrp="1"/>
          </p:cNvSpPr>
          <p:nvPr>
            <p:ph type="body" idx="1"/>
          </p:nvPr>
        </p:nvSpPr>
        <p:spPr>
          <a:xfrm>
            <a:off x="159300" y="1446425"/>
            <a:ext cx="4215300" cy="3021600"/>
          </a:xfrm>
          <a:prstGeom prst="rect">
            <a:avLst/>
          </a:prstGeom>
        </p:spPr>
        <p:txBody>
          <a:bodyPr spcFirstLastPara="1" wrap="square" lIns="91425" tIns="91425" rIns="91425" bIns="91425" anchor="t" anchorCtr="0">
            <a:spAutoFit/>
          </a:bodyPr>
          <a:lstStyle/>
          <a:p>
            <a:pPr marL="0" lvl="0" indent="0" algn="l" rtl="0">
              <a:lnSpc>
                <a:spcPct val="100000"/>
              </a:lnSpc>
              <a:spcBef>
                <a:spcPts val="0"/>
              </a:spcBef>
              <a:spcAft>
                <a:spcPts val="0"/>
              </a:spcAft>
              <a:buNone/>
            </a:pPr>
            <a:r>
              <a:rPr lang="ko" sz="1600">
                <a:solidFill>
                  <a:schemeClr val="dk1"/>
                </a:solidFill>
              </a:rPr>
              <a:t>F : 시작점과 목적지의 거리의 합</a:t>
            </a:r>
            <a:endParaRPr sz="1600">
              <a:solidFill>
                <a:schemeClr val="dk1"/>
              </a:solidFill>
            </a:endParaRPr>
          </a:p>
          <a:p>
            <a:pPr marL="0" lvl="0" indent="0" algn="l" rtl="0">
              <a:lnSpc>
                <a:spcPct val="100000"/>
              </a:lnSpc>
              <a:spcBef>
                <a:spcPts val="1200"/>
              </a:spcBef>
              <a:spcAft>
                <a:spcPts val="0"/>
              </a:spcAft>
              <a:buNone/>
            </a:pPr>
            <a:r>
              <a:rPr lang="ko" sz="1600">
                <a:solidFill>
                  <a:schemeClr val="dk1"/>
                </a:solidFill>
              </a:rPr>
              <a:t>G : 현재 노드에서 출발 지점까지의 거리</a:t>
            </a:r>
            <a:endParaRPr sz="1600">
              <a:solidFill>
                <a:schemeClr val="dk1"/>
              </a:solidFill>
            </a:endParaRPr>
          </a:p>
          <a:p>
            <a:pPr marL="0" lvl="0" indent="0" algn="l" rtl="0">
              <a:lnSpc>
                <a:spcPct val="100000"/>
              </a:lnSpc>
              <a:spcBef>
                <a:spcPts val="1200"/>
              </a:spcBef>
              <a:spcAft>
                <a:spcPts val="0"/>
              </a:spcAft>
              <a:buNone/>
            </a:pPr>
            <a:r>
              <a:rPr lang="ko" sz="1600">
                <a:solidFill>
                  <a:schemeClr val="dk1"/>
                </a:solidFill>
              </a:rPr>
              <a:t>H : 현재 노드에서 목적지까지 거리의 합</a:t>
            </a:r>
            <a:endParaRPr sz="1600">
              <a:solidFill>
                <a:schemeClr val="dk1"/>
              </a:solidFill>
            </a:endParaRPr>
          </a:p>
          <a:p>
            <a:pPr marL="0" lvl="0" indent="0" algn="l" rtl="0">
              <a:lnSpc>
                <a:spcPct val="150000"/>
              </a:lnSpc>
              <a:spcBef>
                <a:spcPts val="1200"/>
              </a:spcBef>
              <a:spcAft>
                <a:spcPts val="0"/>
              </a:spcAft>
              <a:buNone/>
            </a:pPr>
            <a:r>
              <a:rPr lang="ko" sz="1600">
                <a:solidFill>
                  <a:schemeClr val="dk1"/>
                </a:solidFill>
              </a:rPr>
              <a:t>‘F = G + H’ 를 계산하면서 이동한다.</a:t>
            </a:r>
            <a:endParaRPr sz="1600">
              <a:solidFill>
                <a:schemeClr val="dk1"/>
              </a:solidFill>
            </a:endParaRPr>
          </a:p>
          <a:p>
            <a:pPr marL="457200" lvl="0" indent="-317500" algn="l" rtl="0">
              <a:lnSpc>
                <a:spcPct val="115000"/>
              </a:lnSpc>
              <a:spcBef>
                <a:spcPts val="1200"/>
              </a:spcBef>
              <a:spcAft>
                <a:spcPts val="0"/>
              </a:spcAft>
              <a:buClr>
                <a:schemeClr val="dk1"/>
              </a:buClr>
              <a:buSzPts val="1400"/>
              <a:buAutoNum type="arabicPeriod"/>
            </a:pPr>
            <a:r>
              <a:rPr lang="ko" sz="1400">
                <a:solidFill>
                  <a:schemeClr val="dk1"/>
                </a:solidFill>
              </a:rPr>
              <a:t>4방향 이동 Grid에서 cost는 거리와 같다.</a:t>
            </a:r>
            <a:endParaRPr sz="1400">
              <a:solidFill>
                <a:schemeClr val="dk1"/>
              </a:solidFill>
            </a:endParaRPr>
          </a:p>
          <a:p>
            <a:pPr marL="457200" lvl="0" indent="-317500" algn="l" rtl="0">
              <a:lnSpc>
                <a:spcPct val="115000"/>
              </a:lnSpc>
              <a:spcBef>
                <a:spcPts val="0"/>
              </a:spcBef>
              <a:spcAft>
                <a:spcPts val="0"/>
              </a:spcAft>
              <a:buClr>
                <a:schemeClr val="dk1"/>
              </a:buClr>
              <a:buSzPts val="1400"/>
              <a:buAutoNum type="arabicPeriod"/>
            </a:pPr>
            <a:r>
              <a:rPr lang="ko" sz="1400">
                <a:solidFill>
                  <a:schemeClr val="dk1"/>
                </a:solidFill>
              </a:rPr>
              <a:t>시작점, 목적지의 x축, y축 차이의 합 = 거리</a:t>
            </a:r>
            <a:endParaRPr sz="1400">
              <a:solidFill>
                <a:schemeClr val="dk1"/>
              </a:solidFill>
            </a:endParaRPr>
          </a:p>
          <a:p>
            <a:pPr marL="457200" lvl="0" indent="-317500" algn="l" rtl="0">
              <a:lnSpc>
                <a:spcPct val="115000"/>
              </a:lnSpc>
              <a:spcBef>
                <a:spcPts val="0"/>
              </a:spcBef>
              <a:spcAft>
                <a:spcPts val="0"/>
              </a:spcAft>
              <a:buClr>
                <a:schemeClr val="dk1"/>
              </a:buClr>
              <a:buSzPts val="1400"/>
              <a:buAutoNum type="arabicPeriod"/>
            </a:pPr>
            <a:r>
              <a:rPr lang="ko" sz="1400">
                <a:solidFill>
                  <a:schemeClr val="dk1"/>
                </a:solidFill>
              </a:rPr>
              <a:t>장애물이 있다면, 다른 위치를 불러온다.</a:t>
            </a:r>
            <a:endParaRPr sz="1400">
              <a:solidFill>
                <a:schemeClr val="dk1"/>
              </a:solidFill>
            </a:endParaRPr>
          </a:p>
          <a:p>
            <a:pPr marL="0" lvl="0" indent="0" algn="l" rtl="0">
              <a:spcBef>
                <a:spcPts val="1200"/>
              </a:spcBef>
              <a:spcAft>
                <a:spcPts val="1200"/>
              </a:spcAft>
              <a:buNone/>
            </a:pPr>
            <a:r>
              <a:rPr lang="ko" sz="1400">
                <a:solidFill>
                  <a:schemeClr val="dk1"/>
                </a:solidFill>
              </a:rPr>
              <a:t>*빈 아이템 박스는 장애물로 취급함</a:t>
            </a:r>
            <a:endParaRPr sz="1400"/>
          </a:p>
        </p:txBody>
      </p:sp>
      <p:sp>
        <p:nvSpPr>
          <p:cNvPr id="701" name="Google Shape;701;p73"/>
          <p:cNvSpPr txBox="1">
            <a:spLocks noGrp="1"/>
          </p:cNvSpPr>
          <p:nvPr>
            <p:ph type="sldNum" idx="12"/>
          </p:nvPr>
        </p:nvSpPr>
        <p:spPr>
          <a:xfrm>
            <a:off x="8454058" y="4602142"/>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ltLang="ko"/>
              <a:t>59</a:t>
            </a:fld>
            <a:endParaRPr/>
          </a:p>
        </p:txBody>
      </p:sp>
      <p:pic>
        <p:nvPicPr>
          <p:cNvPr id="702" name="Google Shape;702;p73"/>
          <p:cNvPicPr preferRelativeResize="0"/>
          <p:nvPr/>
        </p:nvPicPr>
        <p:blipFill>
          <a:blip r:embed="rId4">
            <a:alphaModFix/>
          </a:blip>
          <a:stretch>
            <a:fillRect/>
          </a:stretch>
        </p:blipFill>
        <p:spPr>
          <a:xfrm>
            <a:off x="5266825" y="1112250"/>
            <a:ext cx="3378175" cy="375351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20"/>
          <p:cNvSpPr txBox="1">
            <a:spLocks noGrp="1"/>
          </p:cNvSpPr>
          <p:nvPr>
            <p:ph type="title" idx="3"/>
          </p:nvPr>
        </p:nvSpPr>
        <p:spPr>
          <a:xfrm>
            <a:off x="83100" y="10775"/>
            <a:ext cx="85206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ko"/>
              <a:t>학습 데이터 분석</a:t>
            </a:r>
            <a:endParaRPr/>
          </a:p>
        </p:txBody>
      </p:sp>
      <p:pic>
        <p:nvPicPr>
          <p:cNvPr id="124" name="Google Shape;124;p20"/>
          <p:cNvPicPr preferRelativeResize="0"/>
          <p:nvPr/>
        </p:nvPicPr>
        <p:blipFill>
          <a:blip r:embed="rId3">
            <a:alphaModFix/>
          </a:blip>
          <a:stretch>
            <a:fillRect/>
          </a:stretch>
        </p:blipFill>
        <p:spPr>
          <a:xfrm>
            <a:off x="159300" y="1848125"/>
            <a:ext cx="3452044" cy="2139050"/>
          </a:xfrm>
          <a:prstGeom prst="rect">
            <a:avLst/>
          </a:prstGeom>
          <a:noFill/>
          <a:ln>
            <a:noFill/>
          </a:ln>
        </p:spPr>
      </p:pic>
      <p:sp>
        <p:nvSpPr>
          <p:cNvPr id="125" name="Google Shape;125;p20"/>
          <p:cNvSpPr txBox="1">
            <a:spLocks noGrp="1"/>
          </p:cNvSpPr>
          <p:nvPr>
            <p:ph type="body" idx="1"/>
          </p:nvPr>
        </p:nvSpPr>
        <p:spPr>
          <a:xfrm>
            <a:off x="670675" y="1151225"/>
            <a:ext cx="2997600" cy="461700"/>
          </a:xfrm>
          <a:prstGeom prst="rect">
            <a:avLst/>
          </a:prstGeom>
        </p:spPr>
        <p:txBody>
          <a:bodyPr spcFirstLastPara="1" wrap="square" lIns="91425" tIns="91425" rIns="91425" bIns="91425" anchor="t" anchorCtr="0">
            <a:spAutoFit/>
          </a:bodyPr>
          <a:lstStyle/>
          <a:p>
            <a:pPr marL="0" lvl="0" indent="0" algn="ctr" rtl="0">
              <a:lnSpc>
                <a:spcPct val="150000"/>
              </a:lnSpc>
              <a:spcBef>
                <a:spcPts val="0"/>
              </a:spcBef>
              <a:spcAft>
                <a:spcPts val="1200"/>
              </a:spcAft>
              <a:buNone/>
            </a:pPr>
            <a:r>
              <a:rPr lang="ko">
                <a:solidFill>
                  <a:schemeClr val="dk1"/>
                </a:solidFill>
              </a:rPr>
              <a:t>Train data의 길이 분포 </a:t>
            </a:r>
            <a:endParaRPr>
              <a:solidFill>
                <a:schemeClr val="dk1"/>
              </a:solidFill>
            </a:endParaRPr>
          </a:p>
        </p:txBody>
      </p:sp>
      <p:sp>
        <p:nvSpPr>
          <p:cNvPr id="126" name="Google Shape;126;p20"/>
          <p:cNvSpPr txBox="1">
            <a:spLocks noGrp="1"/>
          </p:cNvSpPr>
          <p:nvPr>
            <p:ph type="body" idx="2"/>
          </p:nvPr>
        </p:nvSpPr>
        <p:spPr>
          <a:xfrm>
            <a:off x="4524050" y="1151225"/>
            <a:ext cx="4215300" cy="461700"/>
          </a:xfrm>
          <a:prstGeom prst="rect">
            <a:avLst/>
          </a:prstGeom>
        </p:spPr>
        <p:txBody>
          <a:bodyPr spcFirstLastPara="1" wrap="square" lIns="91425" tIns="91425" rIns="91425" bIns="91425" anchor="t" anchorCtr="0">
            <a:spAutoFit/>
          </a:bodyPr>
          <a:lstStyle/>
          <a:p>
            <a:pPr marL="0" lvl="0" indent="0" algn="ctr" rtl="0">
              <a:lnSpc>
                <a:spcPct val="150000"/>
              </a:lnSpc>
              <a:spcBef>
                <a:spcPts val="0"/>
              </a:spcBef>
              <a:spcAft>
                <a:spcPts val="1200"/>
              </a:spcAft>
              <a:buNone/>
            </a:pPr>
            <a:r>
              <a:rPr lang="ko" dirty="0">
                <a:solidFill>
                  <a:schemeClr val="dk1"/>
                </a:solidFill>
              </a:rPr>
              <a:t>Target </a:t>
            </a:r>
            <a:r>
              <a:rPr lang="ko" dirty="0"/>
              <a:t>아이템의 </a:t>
            </a:r>
            <a:r>
              <a:rPr lang="ko" dirty="0">
                <a:solidFill>
                  <a:schemeClr val="dk1"/>
                </a:solidFill>
              </a:rPr>
              <a:t>분포</a:t>
            </a:r>
            <a:endParaRPr dirty="0">
              <a:solidFill>
                <a:schemeClr val="dk1"/>
              </a:solidFill>
            </a:endParaRPr>
          </a:p>
        </p:txBody>
      </p:sp>
      <p:pic>
        <p:nvPicPr>
          <p:cNvPr id="127" name="Google Shape;127;p20"/>
          <p:cNvPicPr preferRelativeResize="0"/>
          <p:nvPr/>
        </p:nvPicPr>
        <p:blipFill>
          <a:blip r:embed="rId4">
            <a:alphaModFix/>
          </a:blip>
          <a:stretch>
            <a:fillRect/>
          </a:stretch>
        </p:blipFill>
        <p:spPr>
          <a:xfrm>
            <a:off x="3862369" y="1848125"/>
            <a:ext cx="5129231" cy="2156237"/>
          </a:xfrm>
          <a:prstGeom prst="rect">
            <a:avLst/>
          </a:prstGeom>
          <a:noFill/>
          <a:ln>
            <a:noFill/>
          </a:ln>
        </p:spPr>
      </p:pic>
      <p:sp>
        <p:nvSpPr>
          <p:cNvPr id="128" name="Google Shape;128;p20"/>
          <p:cNvSpPr txBox="1">
            <a:spLocks noGrp="1"/>
          </p:cNvSpPr>
          <p:nvPr>
            <p:ph type="sldNum" idx="12"/>
          </p:nvPr>
        </p:nvSpPr>
        <p:spPr>
          <a:xfrm>
            <a:off x="8454058" y="4602142"/>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ltLang="ko"/>
              <a:t>6</a:t>
            </a:fld>
            <a:endParaRPr/>
          </a:p>
        </p:txBody>
      </p:sp>
      <p:sp>
        <p:nvSpPr>
          <p:cNvPr id="129" name="Google Shape;129;p20"/>
          <p:cNvSpPr txBox="1">
            <a:spLocks noGrp="1"/>
          </p:cNvSpPr>
          <p:nvPr>
            <p:ph type="body" idx="1"/>
          </p:nvPr>
        </p:nvSpPr>
        <p:spPr>
          <a:xfrm>
            <a:off x="1149900" y="4236050"/>
            <a:ext cx="8615100" cy="461700"/>
          </a:xfrm>
          <a:prstGeom prst="rect">
            <a:avLst/>
          </a:prstGeom>
        </p:spPr>
        <p:txBody>
          <a:bodyPr spcFirstLastPara="1" wrap="square" lIns="91425" tIns="91425" rIns="91425" bIns="91425" anchor="t" anchorCtr="0">
            <a:spAutoFit/>
          </a:bodyPr>
          <a:lstStyle/>
          <a:p>
            <a:pPr marL="457200" lvl="0" indent="-342900" algn="l" rtl="0">
              <a:lnSpc>
                <a:spcPct val="115000"/>
              </a:lnSpc>
              <a:spcBef>
                <a:spcPts val="0"/>
              </a:spcBef>
              <a:spcAft>
                <a:spcPts val="0"/>
              </a:spcAft>
              <a:buClr>
                <a:schemeClr val="dk1"/>
              </a:buClr>
              <a:buSzPts val="1800"/>
              <a:buChar char="-"/>
            </a:pPr>
            <a:r>
              <a:rPr lang="ko"/>
              <a:t>모든 아이템에 대하여 골고루 가져올 수 있도록 구성되어있다.</a:t>
            </a:r>
            <a:endParaRPr>
              <a:solidFill>
                <a:schemeClr val="dk1"/>
              </a:solidFill>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706"/>
        <p:cNvGrpSpPr/>
        <p:nvPr/>
      </p:nvGrpSpPr>
      <p:grpSpPr>
        <a:xfrm>
          <a:off x="0" y="0"/>
          <a:ext cx="0" cy="0"/>
          <a:chOff x="0" y="0"/>
          <a:chExt cx="0" cy="0"/>
        </a:xfrm>
      </p:grpSpPr>
      <p:sp>
        <p:nvSpPr>
          <p:cNvPr id="707" name="Google Shape;707;p74"/>
          <p:cNvSpPr txBox="1">
            <a:spLocks noGrp="1"/>
          </p:cNvSpPr>
          <p:nvPr>
            <p:ph type="title" idx="3"/>
          </p:nvPr>
        </p:nvSpPr>
        <p:spPr>
          <a:xfrm>
            <a:off x="83100" y="10775"/>
            <a:ext cx="85206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ko"/>
              <a:t>Appendix #4. Reward</a:t>
            </a:r>
            <a:endParaRPr/>
          </a:p>
        </p:txBody>
      </p:sp>
      <p:sp>
        <p:nvSpPr>
          <p:cNvPr id="708" name="Google Shape;708;p74"/>
          <p:cNvSpPr txBox="1">
            <a:spLocks noGrp="1"/>
          </p:cNvSpPr>
          <p:nvPr>
            <p:ph type="sldNum" idx="12"/>
          </p:nvPr>
        </p:nvSpPr>
        <p:spPr>
          <a:xfrm>
            <a:off x="8454058" y="4602142"/>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ltLang="ko"/>
              <a:t>60</a:t>
            </a:fld>
            <a:endParaRPr/>
          </a:p>
        </p:txBody>
      </p:sp>
      <p:sp>
        <p:nvSpPr>
          <p:cNvPr id="709" name="Google Shape;709;p74"/>
          <p:cNvSpPr txBox="1">
            <a:spLocks noGrp="1"/>
          </p:cNvSpPr>
          <p:nvPr>
            <p:ph type="body" idx="1"/>
          </p:nvPr>
        </p:nvSpPr>
        <p:spPr>
          <a:xfrm>
            <a:off x="4821450" y="1389075"/>
            <a:ext cx="4539300" cy="26043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ko" sz="1600"/>
              <a:t>리워드 보상을 통해, 의도 하고 싶은 Q테이블</a:t>
            </a:r>
            <a:endParaRPr sz="1600"/>
          </a:p>
          <a:p>
            <a:pPr marL="0" lvl="0" indent="0" algn="l" rtl="0">
              <a:spcBef>
                <a:spcPts val="1200"/>
              </a:spcBef>
              <a:spcAft>
                <a:spcPts val="0"/>
              </a:spcAft>
              <a:buNone/>
            </a:pPr>
            <a:endParaRPr sz="1600"/>
          </a:p>
          <a:p>
            <a:pPr marL="457200" lvl="0" indent="-330200" algn="l" rtl="0">
              <a:spcBef>
                <a:spcPts val="1200"/>
              </a:spcBef>
              <a:spcAft>
                <a:spcPts val="0"/>
              </a:spcAft>
              <a:buSzPts val="1600"/>
              <a:buAutoNum type="arabicPeriod"/>
            </a:pPr>
            <a:r>
              <a:rPr lang="ko" sz="1600"/>
              <a:t>강자가 아이템과 가까워지면 +보상,   멀어지면 - 보상 받도록 설게</a:t>
            </a:r>
            <a:endParaRPr sz="1600"/>
          </a:p>
          <a:p>
            <a:pPr marL="457200" lvl="0" indent="0" algn="l" rtl="0">
              <a:spcBef>
                <a:spcPts val="1200"/>
              </a:spcBef>
              <a:spcAft>
                <a:spcPts val="0"/>
              </a:spcAft>
              <a:buNone/>
            </a:pPr>
            <a:endParaRPr sz="800"/>
          </a:p>
          <a:p>
            <a:pPr marL="457200" lvl="0" indent="-330200" algn="l" rtl="0">
              <a:spcBef>
                <a:spcPts val="1200"/>
              </a:spcBef>
              <a:spcAft>
                <a:spcPts val="0"/>
              </a:spcAft>
              <a:buSzPts val="1600"/>
              <a:buAutoNum type="arabicPeriod"/>
            </a:pPr>
            <a:r>
              <a:rPr lang="ko" sz="1600"/>
              <a:t>아이템과 가까운 State는 얻을 수 있는     보상 총 합이 크도록! 멀면 작도록!</a:t>
            </a:r>
            <a:endParaRPr sz="1600"/>
          </a:p>
        </p:txBody>
      </p:sp>
      <p:pic>
        <p:nvPicPr>
          <p:cNvPr id="710" name="Google Shape;710;p74"/>
          <p:cNvPicPr preferRelativeResize="0"/>
          <p:nvPr/>
        </p:nvPicPr>
        <p:blipFill>
          <a:blip r:embed="rId3">
            <a:alphaModFix/>
          </a:blip>
          <a:stretch>
            <a:fillRect/>
          </a:stretch>
        </p:blipFill>
        <p:spPr>
          <a:xfrm>
            <a:off x="202350" y="1014950"/>
            <a:ext cx="4539299" cy="3648046"/>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714"/>
        <p:cNvGrpSpPr/>
        <p:nvPr/>
      </p:nvGrpSpPr>
      <p:grpSpPr>
        <a:xfrm>
          <a:off x="0" y="0"/>
          <a:ext cx="0" cy="0"/>
          <a:chOff x="0" y="0"/>
          <a:chExt cx="0" cy="0"/>
        </a:xfrm>
      </p:grpSpPr>
      <p:sp>
        <p:nvSpPr>
          <p:cNvPr id="715" name="Google Shape;715;p75"/>
          <p:cNvSpPr txBox="1">
            <a:spLocks noGrp="1"/>
          </p:cNvSpPr>
          <p:nvPr>
            <p:ph type="title" idx="3"/>
          </p:nvPr>
        </p:nvSpPr>
        <p:spPr>
          <a:xfrm>
            <a:off x="83100" y="10775"/>
            <a:ext cx="85206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ko"/>
              <a:t>Appendix #4. Reward</a:t>
            </a:r>
            <a:endParaRPr/>
          </a:p>
        </p:txBody>
      </p:sp>
      <p:sp>
        <p:nvSpPr>
          <p:cNvPr id="716" name="Google Shape;716;p75"/>
          <p:cNvSpPr txBox="1">
            <a:spLocks noGrp="1"/>
          </p:cNvSpPr>
          <p:nvPr>
            <p:ph type="sldNum" idx="12"/>
          </p:nvPr>
        </p:nvSpPr>
        <p:spPr>
          <a:xfrm>
            <a:off x="8454058" y="4602142"/>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ltLang="ko"/>
              <a:t>61</a:t>
            </a:fld>
            <a:endParaRPr/>
          </a:p>
        </p:txBody>
      </p:sp>
      <p:pic>
        <p:nvPicPr>
          <p:cNvPr id="717" name="Google Shape;717;p75"/>
          <p:cNvPicPr preferRelativeResize="0"/>
          <p:nvPr/>
        </p:nvPicPr>
        <p:blipFill>
          <a:blip r:embed="rId3">
            <a:alphaModFix/>
          </a:blip>
          <a:stretch>
            <a:fillRect/>
          </a:stretch>
        </p:blipFill>
        <p:spPr>
          <a:xfrm>
            <a:off x="304800" y="723850"/>
            <a:ext cx="8149258" cy="3878298"/>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721"/>
        <p:cNvGrpSpPr/>
        <p:nvPr/>
      </p:nvGrpSpPr>
      <p:grpSpPr>
        <a:xfrm>
          <a:off x="0" y="0"/>
          <a:ext cx="0" cy="0"/>
          <a:chOff x="0" y="0"/>
          <a:chExt cx="0" cy="0"/>
        </a:xfrm>
      </p:grpSpPr>
      <p:sp>
        <p:nvSpPr>
          <p:cNvPr id="722" name="Google Shape;722;p76"/>
          <p:cNvSpPr txBox="1">
            <a:spLocks noGrp="1"/>
          </p:cNvSpPr>
          <p:nvPr>
            <p:ph type="title" idx="3"/>
          </p:nvPr>
        </p:nvSpPr>
        <p:spPr>
          <a:xfrm>
            <a:off x="83100" y="10775"/>
            <a:ext cx="85206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ko"/>
              <a:t>Appendix #4. Reward : reset 함수</a:t>
            </a:r>
            <a:endParaRPr/>
          </a:p>
        </p:txBody>
      </p:sp>
      <p:sp>
        <p:nvSpPr>
          <p:cNvPr id="723" name="Google Shape;723;p76"/>
          <p:cNvSpPr txBox="1">
            <a:spLocks noGrp="1"/>
          </p:cNvSpPr>
          <p:nvPr>
            <p:ph type="sldNum" idx="12"/>
          </p:nvPr>
        </p:nvSpPr>
        <p:spPr>
          <a:xfrm>
            <a:off x="8454058" y="4602142"/>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ltLang="ko"/>
              <a:t>62</a:t>
            </a:fld>
            <a:endParaRPr/>
          </a:p>
        </p:txBody>
      </p:sp>
      <p:pic>
        <p:nvPicPr>
          <p:cNvPr id="724" name="Google Shape;724;p76"/>
          <p:cNvPicPr preferRelativeResize="0"/>
          <p:nvPr/>
        </p:nvPicPr>
        <p:blipFill>
          <a:blip r:embed="rId3">
            <a:alphaModFix/>
          </a:blip>
          <a:stretch>
            <a:fillRect/>
          </a:stretch>
        </p:blipFill>
        <p:spPr>
          <a:xfrm>
            <a:off x="152400" y="2264550"/>
            <a:ext cx="8839199" cy="1271038"/>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728"/>
        <p:cNvGrpSpPr/>
        <p:nvPr/>
      </p:nvGrpSpPr>
      <p:grpSpPr>
        <a:xfrm>
          <a:off x="0" y="0"/>
          <a:ext cx="0" cy="0"/>
          <a:chOff x="0" y="0"/>
          <a:chExt cx="0" cy="0"/>
        </a:xfrm>
      </p:grpSpPr>
      <p:sp>
        <p:nvSpPr>
          <p:cNvPr id="729" name="Google Shape;729;p77"/>
          <p:cNvSpPr txBox="1">
            <a:spLocks noGrp="1"/>
          </p:cNvSpPr>
          <p:nvPr>
            <p:ph type="title" idx="3"/>
          </p:nvPr>
        </p:nvSpPr>
        <p:spPr>
          <a:xfrm>
            <a:off x="83100" y="10775"/>
            <a:ext cx="85206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ko"/>
              <a:t>Appendix #4. Reward : 새로 추가한 함수</a:t>
            </a:r>
            <a:endParaRPr/>
          </a:p>
        </p:txBody>
      </p:sp>
      <p:sp>
        <p:nvSpPr>
          <p:cNvPr id="730" name="Google Shape;730;p77"/>
          <p:cNvSpPr txBox="1">
            <a:spLocks noGrp="1"/>
          </p:cNvSpPr>
          <p:nvPr>
            <p:ph type="sldNum" idx="12"/>
          </p:nvPr>
        </p:nvSpPr>
        <p:spPr>
          <a:xfrm>
            <a:off x="8454058" y="4602142"/>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ltLang="ko"/>
              <a:t>63</a:t>
            </a:fld>
            <a:endParaRPr/>
          </a:p>
        </p:txBody>
      </p:sp>
      <p:pic>
        <p:nvPicPr>
          <p:cNvPr id="731" name="Google Shape;731;p77"/>
          <p:cNvPicPr preferRelativeResize="0"/>
          <p:nvPr/>
        </p:nvPicPr>
        <p:blipFill>
          <a:blip r:embed="rId3">
            <a:alphaModFix/>
          </a:blip>
          <a:stretch>
            <a:fillRect/>
          </a:stretch>
        </p:blipFill>
        <p:spPr>
          <a:xfrm>
            <a:off x="152400" y="735875"/>
            <a:ext cx="5934388" cy="4255226"/>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735"/>
        <p:cNvGrpSpPr/>
        <p:nvPr/>
      </p:nvGrpSpPr>
      <p:grpSpPr>
        <a:xfrm>
          <a:off x="0" y="0"/>
          <a:ext cx="0" cy="0"/>
          <a:chOff x="0" y="0"/>
          <a:chExt cx="0" cy="0"/>
        </a:xfrm>
      </p:grpSpPr>
      <p:sp>
        <p:nvSpPr>
          <p:cNvPr id="736" name="Google Shape;736;p78"/>
          <p:cNvSpPr txBox="1">
            <a:spLocks noGrp="1"/>
          </p:cNvSpPr>
          <p:nvPr>
            <p:ph type="title" idx="3"/>
          </p:nvPr>
        </p:nvSpPr>
        <p:spPr>
          <a:xfrm>
            <a:off x="83100" y="10775"/>
            <a:ext cx="85206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ko"/>
              <a:t>Appendix #4. Reward : step함수</a:t>
            </a:r>
            <a:endParaRPr/>
          </a:p>
        </p:txBody>
      </p:sp>
      <p:sp>
        <p:nvSpPr>
          <p:cNvPr id="737" name="Google Shape;737;p78"/>
          <p:cNvSpPr txBox="1">
            <a:spLocks noGrp="1"/>
          </p:cNvSpPr>
          <p:nvPr>
            <p:ph type="sldNum" idx="12"/>
          </p:nvPr>
        </p:nvSpPr>
        <p:spPr>
          <a:xfrm>
            <a:off x="8454058" y="4602142"/>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ltLang="ko"/>
              <a:t>64</a:t>
            </a:fld>
            <a:endParaRPr/>
          </a:p>
        </p:txBody>
      </p:sp>
      <p:pic>
        <p:nvPicPr>
          <p:cNvPr id="738" name="Google Shape;738;p78"/>
          <p:cNvPicPr preferRelativeResize="0"/>
          <p:nvPr/>
        </p:nvPicPr>
        <p:blipFill>
          <a:blip r:embed="rId3">
            <a:alphaModFix/>
          </a:blip>
          <a:stretch>
            <a:fillRect/>
          </a:stretch>
        </p:blipFill>
        <p:spPr>
          <a:xfrm>
            <a:off x="152400" y="1497150"/>
            <a:ext cx="8839200" cy="2191334"/>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742"/>
        <p:cNvGrpSpPr/>
        <p:nvPr/>
      </p:nvGrpSpPr>
      <p:grpSpPr>
        <a:xfrm>
          <a:off x="0" y="0"/>
          <a:ext cx="0" cy="0"/>
          <a:chOff x="0" y="0"/>
          <a:chExt cx="0" cy="0"/>
        </a:xfrm>
      </p:grpSpPr>
      <p:sp>
        <p:nvSpPr>
          <p:cNvPr id="743" name="Google Shape;743;p79"/>
          <p:cNvSpPr txBox="1">
            <a:spLocks noGrp="1"/>
          </p:cNvSpPr>
          <p:nvPr>
            <p:ph type="title" idx="3"/>
          </p:nvPr>
        </p:nvSpPr>
        <p:spPr>
          <a:xfrm>
            <a:off x="83100" y="10775"/>
            <a:ext cx="85206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ko"/>
              <a:t>Appendix #4. Reward : get_reward함수</a:t>
            </a:r>
            <a:endParaRPr/>
          </a:p>
        </p:txBody>
      </p:sp>
      <p:sp>
        <p:nvSpPr>
          <p:cNvPr id="744" name="Google Shape;744;p79"/>
          <p:cNvSpPr txBox="1">
            <a:spLocks noGrp="1"/>
          </p:cNvSpPr>
          <p:nvPr>
            <p:ph type="sldNum" idx="12"/>
          </p:nvPr>
        </p:nvSpPr>
        <p:spPr>
          <a:xfrm>
            <a:off x="8454058" y="4602142"/>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ltLang="ko"/>
              <a:t>65</a:t>
            </a:fld>
            <a:endParaRPr/>
          </a:p>
        </p:txBody>
      </p:sp>
      <p:pic>
        <p:nvPicPr>
          <p:cNvPr id="745" name="Google Shape;745;p79"/>
          <p:cNvPicPr preferRelativeResize="0"/>
          <p:nvPr/>
        </p:nvPicPr>
        <p:blipFill>
          <a:blip r:embed="rId3">
            <a:alphaModFix/>
          </a:blip>
          <a:stretch>
            <a:fillRect/>
          </a:stretch>
        </p:blipFill>
        <p:spPr>
          <a:xfrm>
            <a:off x="609600" y="735875"/>
            <a:ext cx="7883292" cy="425522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21"/>
          <p:cNvSpPr txBox="1">
            <a:spLocks noGrp="1"/>
          </p:cNvSpPr>
          <p:nvPr>
            <p:ph type="title" idx="3"/>
          </p:nvPr>
        </p:nvSpPr>
        <p:spPr>
          <a:xfrm>
            <a:off x="83100" y="10775"/>
            <a:ext cx="85206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ko"/>
              <a:t>학습 데이터 분석</a:t>
            </a:r>
            <a:endParaRPr/>
          </a:p>
        </p:txBody>
      </p:sp>
      <p:sp>
        <p:nvSpPr>
          <p:cNvPr id="135" name="Google Shape;135;p21"/>
          <p:cNvSpPr txBox="1">
            <a:spLocks noGrp="1"/>
          </p:cNvSpPr>
          <p:nvPr>
            <p:ph type="body" idx="1"/>
          </p:nvPr>
        </p:nvSpPr>
        <p:spPr>
          <a:xfrm>
            <a:off x="833250" y="3931250"/>
            <a:ext cx="7477500" cy="780300"/>
          </a:xfrm>
          <a:prstGeom prst="rect">
            <a:avLst/>
          </a:prstGeom>
        </p:spPr>
        <p:txBody>
          <a:bodyPr spcFirstLastPara="1" wrap="square" lIns="91425" tIns="91425" rIns="91425" bIns="91425" anchor="t" anchorCtr="0">
            <a:spAutoFit/>
          </a:bodyPr>
          <a:lstStyle/>
          <a:p>
            <a:pPr marL="457200" lvl="0" indent="-342900" algn="l" rtl="0">
              <a:lnSpc>
                <a:spcPct val="115000"/>
              </a:lnSpc>
              <a:spcBef>
                <a:spcPts val="0"/>
              </a:spcBef>
              <a:spcAft>
                <a:spcPts val="0"/>
              </a:spcAft>
              <a:buClr>
                <a:schemeClr val="dk1"/>
              </a:buClr>
              <a:buSzPts val="1800"/>
              <a:buChar char="-"/>
            </a:pPr>
            <a:r>
              <a:rPr lang="ko"/>
              <a:t>A로 시작하는 트레인 데이터가 많으므로, K-Q로 시작하는 데이터의 수는 작다</a:t>
            </a:r>
            <a:endParaRPr>
              <a:solidFill>
                <a:schemeClr val="dk1"/>
              </a:solidFill>
            </a:endParaRPr>
          </a:p>
        </p:txBody>
      </p:sp>
      <p:pic>
        <p:nvPicPr>
          <p:cNvPr id="136" name="Google Shape;136;p21"/>
          <p:cNvPicPr preferRelativeResize="0"/>
          <p:nvPr/>
        </p:nvPicPr>
        <p:blipFill>
          <a:blip r:embed="rId3">
            <a:alphaModFix/>
          </a:blip>
          <a:stretch>
            <a:fillRect/>
          </a:stretch>
        </p:blipFill>
        <p:spPr>
          <a:xfrm>
            <a:off x="1558276" y="1182700"/>
            <a:ext cx="6027451" cy="2538876"/>
          </a:xfrm>
          <a:prstGeom prst="rect">
            <a:avLst/>
          </a:prstGeom>
          <a:noFill/>
          <a:ln>
            <a:noFill/>
          </a:ln>
        </p:spPr>
      </p:pic>
      <p:sp>
        <p:nvSpPr>
          <p:cNvPr id="137" name="Google Shape;137;p21"/>
          <p:cNvSpPr txBox="1">
            <a:spLocks noGrp="1"/>
          </p:cNvSpPr>
          <p:nvPr>
            <p:ph type="sldNum" idx="12"/>
          </p:nvPr>
        </p:nvSpPr>
        <p:spPr>
          <a:xfrm>
            <a:off x="8454058" y="4602142"/>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ltLang="ko"/>
              <a:t>7</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2"/>
          <p:cNvSpPr txBox="1">
            <a:spLocks noGrp="1"/>
          </p:cNvSpPr>
          <p:nvPr>
            <p:ph type="title" idx="3"/>
          </p:nvPr>
        </p:nvSpPr>
        <p:spPr>
          <a:xfrm>
            <a:off x="83100" y="10775"/>
            <a:ext cx="85206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ko"/>
              <a:t>베이스라인 코드 분석 및 개선</a:t>
            </a:r>
            <a:endParaRPr/>
          </a:p>
        </p:txBody>
      </p:sp>
      <p:pic>
        <p:nvPicPr>
          <p:cNvPr id="143" name="Google Shape;143;p22"/>
          <p:cNvPicPr preferRelativeResize="0"/>
          <p:nvPr/>
        </p:nvPicPr>
        <p:blipFill>
          <a:blip r:embed="rId3">
            <a:alphaModFix/>
          </a:blip>
          <a:stretch>
            <a:fillRect/>
          </a:stretch>
        </p:blipFill>
        <p:spPr>
          <a:xfrm>
            <a:off x="5473500" y="1110425"/>
            <a:ext cx="2599450" cy="2924381"/>
          </a:xfrm>
          <a:prstGeom prst="rect">
            <a:avLst/>
          </a:prstGeom>
          <a:noFill/>
          <a:ln>
            <a:noFill/>
          </a:ln>
        </p:spPr>
      </p:pic>
      <p:sp>
        <p:nvSpPr>
          <p:cNvPr id="144" name="Google Shape;144;p22"/>
          <p:cNvSpPr txBox="1"/>
          <p:nvPr/>
        </p:nvSpPr>
        <p:spPr>
          <a:xfrm>
            <a:off x="4221675" y="2766925"/>
            <a:ext cx="7095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ko"/>
              <a:t>수정</a:t>
            </a:r>
            <a:endParaRPr/>
          </a:p>
        </p:txBody>
      </p:sp>
      <p:pic>
        <p:nvPicPr>
          <p:cNvPr id="145" name="Google Shape;145;p22"/>
          <p:cNvPicPr preferRelativeResize="0"/>
          <p:nvPr/>
        </p:nvPicPr>
        <p:blipFill>
          <a:blip r:embed="rId4">
            <a:alphaModFix/>
          </a:blip>
          <a:stretch>
            <a:fillRect/>
          </a:stretch>
        </p:blipFill>
        <p:spPr>
          <a:xfrm>
            <a:off x="949349" y="1110413"/>
            <a:ext cx="2599450" cy="2924400"/>
          </a:xfrm>
          <a:prstGeom prst="rect">
            <a:avLst/>
          </a:prstGeom>
          <a:noFill/>
          <a:ln>
            <a:noFill/>
          </a:ln>
        </p:spPr>
      </p:pic>
      <p:cxnSp>
        <p:nvCxnSpPr>
          <p:cNvPr id="146" name="Google Shape;146;p22"/>
          <p:cNvCxnSpPr/>
          <p:nvPr/>
        </p:nvCxnSpPr>
        <p:spPr>
          <a:xfrm>
            <a:off x="4062298" y="2730425"/>
            <a:ext cx="996600" cy="0"/>
          </a:xfrm>
          <a:prstGeom prst="straightConnector1">
            <a:avLst/>
          </a:prstGeom>
          <a:noFill/>
          <a:ln w="28575" cap="flat" cmpd="sng">
            <a:solidFill>
              <a:schemeClr val="dk2"/>
            </a:solidFill>
            <a:prstDash val="solid"/>
            <a:round/>
            <a:headEnd type="none" w="med" len="med"/>
            <a:tailEnd type="stealth" w="med" len="med"/>
          </a:ln>
        </p:spPr>
      </p:cxnSp>
      <p:sp>
        <p:nvSpPr>
          <p:cNvPr id="147" name="Google Shape;147;p22"/>
          <p:cNvSpPr txBox="1"/>
          <p:nvPr/>
        </p:nvSpPr>
        <p:spPr>
          <a:xfrm>
            <a:off x="424175" y="4431175"/>
            <a:ext cx="36498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ko"/>
              <a:t>타겟 아이템 위치를 알 수 없음</a:t>
            </a:r>
            <a:endParaRPr/>
          </a:p>
        </p:txBody>
      </p:sp>
      <p:sp>
        <p:nvSpPr>
          <p:cNvPr id="148" name="Google Shape;148;p22"/>
          <p:cNvSpPr txBox="1"/>
          <p:nvPr/>
        </p:nvSpPr>
        <p:spPr>
          <a:xfrm>
            <a:off x="4948325" y="4431175"/>
            <a:ext cx="36498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ko"/>
              <a:t>타겟 아이템 위치를 표시함</a:t>
            </a:r>
            <a:endParaRPr/>
          </a:p>
        </p:txBody>
      </p:sp>
      <p:sp>
        <p:nvSpPr>
          <p:cNvPr id="149" name="Google Shape;149;p22"/>
          <p:cNvSpPr txBox="1">
            <a:spLocks noGrp="1"/>
          </p:cNvSpPr>
          <p:nvPr>
            <p:ph type="sldNum" idx="12"/>
          </p:nvPr>
        </p:nvSpPr>
        <p:spPr>
          <a:xfrm>
            <a:off x="8454058" y="4602142"/>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ltLang="ko"/>
              <a:t>8</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pic>
        <p:nvPicPr>
          <p:cNvPr id="154" name="Google Shape;154;p23"/>
          <p:cNvPicPr preferRelativeResize="0"/>
          <p:nvPr/>
        </p:nvPicPr>
        <p:blipFill>
          <a:blip r:embed="rId3">
            <a:alphaModFix/>
          </a:blip>
          <a:stretch>
            <a:fillRect/>
          </a:stretch>
        </p:blipFill>
        <p:spPr>
          <a:xfrm>
            <a:off x="1315175" y="971468"/>
            <a:ext cx="6357576" cy="2236575"/>
          </a:xfrm>
          <a:prstGeom prst="rect">
            <a:avLst/>
          </a:prstGeom>
          <a:noFill/>
          <a:ln>
            <a:noFill/>
          </a:ln>
        </p:spPr>
      </p:pic>
      <p:sp>
        <p:nvSpPr>
          <p:cNvPr id="155" name="Google Shape;155;p23"/>
          <p:cNvSpPr txBox="1">
            <a:spLocks noGrp="1"/>
          </p:cNvSpPr>
          <p:nvPr>
            <p:ph type="title" idx="2"/>
          </p:nvPr>
        </p:nvSpPr>
        <p:spPr>
          <a:xfrm>
            <a:off x="83100" y="10775"/>
            <a:ext cx="85206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ko"/>
              <a:t>강화학습이란?</a:t>
            </a:r>
            <a:endParaRPr/>
          </a:p>
        </p:txBody>
      </p:sp>
      <p:sp>
        <p:nvSpPr>
          <p:cNvPr id="156" name="Google Shape;156;p23"/>
          <p:cNvSpPr txBox="1">
            <a:spLocks noGrp="1"/>
          </p:cNvSpPr>
          <p:nvPr>
            <p:ph type="sldNum" idx="12"/>
          </p:nvPr>
        </p:nvSpPr>
        <p:spPr>
          <a:xfrm>
            <a:off x="8454058" y="4602142"/>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ltLang="ko"/>
              <a:t>9</a:t>
            </a:fld>
            <a:endParaRPr/>
          </a:p>
        </p:txBody>
      </p:sp>
      <p:sp>
        <p:nvSpPr>
          <p:cNvPr id="157" name="Google Shape;157;p23"/>
          <p:cNvSpPr txBox="1">
            <a:spLocks noGrp="1"/>
          </p:cNvSpPr>
          <p:nvPr>
            <p:ph type="body" idx="1"/>
          </p:nvPr>
        </p:nvSpPr>
        <p:spPr>
          <a:xfrm>
            <a:off x="83096" y="3330625"/>
            <a:ext cx="8520600" cy="1406700"/>
          </a:xfrm>
          <a:prstGeom prst="rect">
            <a:avLst/>
          </a:prstGeom>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ko"/>
              <a:t>에이전트가 한 행동이 좋았다면 좋은 보상(“+”)</a:t>
            </a:r>
            <a:endParaRPr/>
          </a:p>
          <a:p>
            <a:pPr marL="0" lvl="0" indent="0" algn="ctr" rtl="0">
              <a:lnSpc>
                <a:spcPct val="115000"/>
              </a:lnSpc>
              <a:spcBef>
                <a:spcPts val="1200"/>
              </a:spcBef>
              <a:spcAft>
                <a:spcPts val="0"/>
              </a:spcAft>
              <a:buNone/>
            </a:pPr>
            <a:r>
              <a:rPr lang="ko"/>
              <a:t>나쁜 행동이었다면 나쁜 보상(“-”)를 주면서</a:t>
            </a:r>
            <a:endParaRPr/>
          </a:p>
          <a:p>
            <a:pPr marL="0" lvl="0" indent="0" algn="ctr" rtl="0">
              <a:lnSpc>
                <a:spcPct val="115000"/>
              </a:lnSpc>
              <a:spcBef>
                <a:spcPts val="1200"/>
              </a:spcBef>
              <a:spcAft>
                <a:spcPts val="1200"/>
              </a:spcAft>
              <a:buNone/>
            </a:pPr>
            <a:r>
              <a:rPr lang="ko"/>
              <a:t>에이전트의 행동을 강화시키는 방법</a:t>
            </a:r>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TotalTime>
  <Words>6141</Words>
  <Application>Microsoft Office PowerPoint</Application>
  <PresentationFormat>화면 슬라이드 쇼(16:9)</PresentationFormat>
  <Paragraphs>748</Paragraphs>
  <Slides>65</Slides>
  <Notes>65</Notes>
  <HiddenSlides>0</HiddenSlides>
  <MMClips>0</MMClips>
  <ScaleCrop>false</ScaleCrop>
  <HeadingPairs>
    <vt:vector size="6" baseType="variant">
      <vt:variant>
        <vt:lpstr>사용한 글꼴</vt:lpstr>
      </vt:variant>
      <vt:variant>
        <vt:i4>6</vt:i4>
      </vt:variant>
      <vt:variant>
        <vt:lpstr>테마</vt:lpstr>
      </vt:variant>
      <vt:variant>
        <vt:i4>1</vt:i4>
      </vt:variant>
      <vt:variant>
        <vt:lpstr>슬라이드 제목</vt:lpstr>
      </vt:variant>
      <vt:variant>
        <vt:i4>65</vt:i4>
      </vt:variant>
    </vt:vector>
  </HeadingPairs>
  <TitlesOfParts>
    <vt:vector size="72" baseType="lpstr">
      <vt:lpstr>Trebuchet MS</vt:lpstr>
      <vt:lpstr>Roboto Light</vt:lpstr>
      <vt:lpstr>Arial</vt:lpstr>
      <vt:lpstr>Roboto</vt:lpstr>
      <vt:lpstr>Courier New</vt:lpstr>
      <vt:lpstr>Nanum Gothic</vt:lpstr>
      <vt:lpstr>Simple Light</vt:lpstr>
      <vt:lpstr>애자일소다 강화학습 1조</vt:lpstr>
      <vt:lpstr>목차</vt:lpstr>
      <vt:lpstr>프로젝트 주제 : 강화학습을 이용한 최단 루트 찾기</vt:lpstr>
      <vt:lpstr>프로젝트 주제 : 강화학습을 이용한 최단 루트 찾기</vt:lpstr>
      <vt:lpstr>수행 일정</vt:lpstr>
      <vt:lpstr>학습 데이터 분석</vt:lpstr>
      <vt:lpstr>학습 데이터 분석</vt:lpstr>
      <vt:lpstr>베이스라인 코드 분석 및 개선</vt:lpstr>
      <vt:lpstr>강화학습이란?</vt:lpstr>
      <vt:lpstr>Q Learning 이란?</vt:lpstr>
      <vt:lpstr>Q Learning 이란?</vt:lpstr>
      <vt:lpstr>Q Learning 적용 아이디어</vt:lpstr>
      <vt:lpstr>Q Learning 적용 아이디어</vt:lpstr>
      <vt:lpstr>Pre Q Learning</vt:lpstr>
      <vt:lpstr>ε-greedy 란?</vt:lpstr>
      <vt:lpstr>Pre Q Learning 구현 방법?</vt:lpstr>
      <vt:lpstr>Pre Q Learning</vt:lpstr>
      <vt:lpstr>Pre Q Learning</vt:lpstr>
      <vt:lpstr>Pre Q Learning</vt:lpstr>
      <vt:lpstr>Pre Q Learning</vt:lpstr>
      <vt:lpstr>Pre Q Learning의 한계</vt:lpstr>
      <vt:lpstr>Multi Q-table Q-learning Algorithm (MQQ)</vt:lpstr>
      <vt:lpstr>MQQ 방식</vt:lpstr>
      <vt:lpstr>MQQ 결과</vt:lpstr>
      <vt:lpstr>MQQ 결과</vt:lpstr>
      <vt:lpstr>MQQ 결과</vt:lpstr>
      <vt:lpstr>MQQ 최종 결과</vt:lpstr>
      <vt:lpstr>MQQ에서의 시도</vt:lpstr>
      <vt:lpstr>PQ 와 MQQ의 비교</vt:lpstr>
      <vt:lpstr>강화학습 모델 분류</vt:lpstr>
      <vt:lpstr>DQN (Deep Q Networks)</vt:lpstr>
      <vt:lpstr>오강자의 초기 DQN</vt:lpstr>
      <vt:lpstr>오늘의 강자...</vt:lpstr>
      <vt:lpstr>개선한 사항</vt:lpstr>
      <vt:lpstr>개선사항 1. (Env.) Grid map</vt:lpstr>
      <vt:lpstr>개선사항 2. (Input) Observations</vt:lpstr>
      <vt:lpstr>개선사항 3. (Env.) Distance-to-Target Reward</vt:lpstr>
      <vt:lpstr>개선사항 4. (Env.) Rules of the Game</vt:lpstr>
      <vt:lpstr>개선사항 5. (Main) Action Masking &amp; (Env.) Move Block</vt:lpstr>
      <vt:lpstr>Linear (FCN)</vt:lpstr>
      <vt:lpstr>개선사항 7. Hyperparameters</vt:lpstr>
      <vt:lpstr>DQN 학습 결과</vt:lpstr>
      <vt:lpstr>Problem Solving Approach: Divide &amp; Conquer!</vt:lpstr>
      <vt:lpstr>DQN test 결과</vt:lpstr>
      <vt:lpstr>DQN 최적이 아닌 경로 유형</vt:lpstr>
      <vt:lpstr>모델 비교</vt:lpstr>
      <vt:lpstr>마치며 ...</vt:lpstr>
      <vt:lpstr>Further Study</vt:lpstr>
      <vt:lpstr>PowerPoint 프레젠테이션</vt:lpstr>
      <vt:lpstr>PowerPoint 프레젠테이션</vt:lpstr>
      <vt:lpstr>PowerPoint 프레젠테이션</vt:lpstr>
      <vt:lpstr>References</vt:lpstr>
      <vt:lpstr>발표 들어주셔서 감사합니다.</vt:lpstr>
      <vt:lpstr>Appendix #0. 우리들의 일대기</vt:lpstr>
      <vt:lpstr>Appendix #1. PQ Algorithm Flow chart</vt:lpstr>
      <vt:lpstr>Appendix #2. MQQ Algorithm Flow chart</vt:lpstr>
      <vt:lpstr>Appendix #2. MQQ Algorithm Flow chart</vt:lpstr>
      <vt:lpstr>Appendix #3. 휴리스틱 알고리즘 </vt:lpstr>
      <vt:lpstr>Appendix #3. 휴리스틱 알고리즘  </vt:lpstr>
      <vt:lpstr>Appendix #4. Reward</vt:lpstr>
      <vt:lpstr>Appendix #4. Reward</vt:lpstr>
      <vt:lpstr>Appendix #4. Reward : reset 함수</vt:lpstr>
      <vt:lpstr>Appendix #4. Reward : 새로 추가한 함수</vt:lpstr>
      <vt:lpstr>Appendix #4. Reward : step함수</vt:lpstr>
      <vt:lpstr>Appendix #4. Reward : get_reward함수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애자일소다 강화학습 1조</dc:title>
  <cp:lastModifiedBy>Heung-sun Park</cp:lastModifiedBy>
  <cp:revision>4</cp:revision>
  <dcterms:modified xsi:type="dcterms:W3CDTF">2022-06-09T07:44:24Z</dcterms:modified>
</cp:coreProperties>
</file>